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9"/>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82" r:id="rId14"/>
    <p:sldId id="268" r:id="rId15"/>
    <p:sldId id="269" r:id="rId16"/>
    <p:sldId id="270" r:id="rId17"/>
    <p:sldId id="271" r:id="rId18"/>
    <p:sldId id="272" r:id="rId19"/>
    <p:sldId id="273" r:id="rId20"/>
    <p:sldId id="274" r:id="rId21"/>
    <p:sldId id="275" r:id="rId22"/>
    <p:sldId id="276" r:id="rId23"/>
    <p:sldId id="278" r:id="rId24"/>
    <p:sldId id="277" r:id="rId25"/>
    <p:sldId id="279" r:id="rId26"/>
    <p:sldId id="280"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23" autoAdjust="0"/>
    <p:restoredTop sz="94662" autoAdjust="0"/>
  </p:normalViewPr>
  <p:slideViewPr>
    <p:cSldViewPr>
      <p:cViewPr varScale="1">
        <p:scale>
          <a:sx n="70" d="100"/>
          <a:sy n="70" d="100"/>
        </p:scale>
        <p:origin x="-1404" y="-90"/>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CA1218-52F7-4708-8186-C138952CC490}" type="datetimeFigureOut">
              <a:rPr lang="en-IN" smtClean="0"/>
              <a:t>14-04-2020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6032DB-A23B-441C-99E7-F5F4C95261F5}" type="slidenum">
              <a:rPr lang="en-IN" smtClean="0"/>
              <a:t>‹#›</a:t>
            </a:fld>
            <a:endParaRPr lang="en-IN"/>
          </a:p>
        </p:txBody>
      </p:sp>
    </p:spTree>
    <p:extLst>
      <p:ext uri="{BB962C8B-B14F-4D97-AF65-F5344CB8AC3E}">
        <p14:creationId xmlns:p14="http://schemas.microsoft.com/office/powerpoint/2010/main" val="2664811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56032DB-A23B-441C-99E7-F5F4C95261F5}" type="slidenum">
              <a:rPr lang="en-IN" smtClean="0"/>
              <a:t>14</a:t>
            </a:fld>
            <a:endParaRPr lang="en-IN"/>
          </a:p>
        </p:txBody>
      </p:sp>
    </p:spTree>
    <p:extLst>
      <p:ext uri="{BB962C8B-B14F-4D97-AF65-F5344CB8AC3E}">
        <p14:creationId xmlns:p14="http://schemas.microsoft.com/office/powerpoint/2010/main" val="33337811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4/14/2020</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8305800" cy="2738719"/>
          </a:xfrm>
        </p:spPr>
        <p:txBody>
          <a:bodyPr/>
          <a:lstStyle/>
          <a:p>
            <a:r>
              <a:rPr lang="en-IN" sz="3600" dirty="0" smtClean="0"/>
              <a:t>Haryana CM M.L </a:t>
            </a:r>
            <a:r>
              <a:rPr lang="en-IN" sz="3600" dirty="0" err="1" smtClean="0"/>
              <a:t>Khattar’s</a:t>
            </a:r>
            <a:r>
              <a:rPr lang="en-IN" sz="3600" dirty="0" smtClean="0"/>
              <a:t> </a:t>
            </a:r>
            <a:br>
              <a:rPr lang="en-IN" sz="3600" dirty="0" smtClean="0"/>
            </a:br>
            <a:r>
              <a:rPr lang="en-IN" sz="3600" dirty="0" smtClean="0"/>
              <a:t>Marketing Balance Sheet</a:t>
            </a:r>
            <a:br>
              <a:rPr lang="en-IN" sz="3600" dirty="0" smtClean="0"/>
            </a:br>
            <a:r>
              <a:rPr lang="en-IN" sz="3000" dirty="0" smtClean="0"/>
              <a:t>(Haryana State Politics)</a:t>
            </a:r>
            <a:br>
              <a:rPr lang="en-IN" sz="3000" dirty="0" smtClean="0"/>
            </a:br>
            <a:r>
              <a:rPr lang="en-IN" sz="3000" dirty="0" smtClean="0"/>
              <a:t>Mini Version, Based on </a:t>
            </a:r>
            <a:r>
              <a:rPr lang="en-IN" sz="3000" dirty="0" err="1" smtClean="0"/>
              <a:t>Kujnish</a:t>
            </a:r>
            <a:r>
              <a:rPr lang="en-IN" sz="3000" dirty="0" smtClean="0"/>
              <a:t> </a:t>
            </a:r>
            <a:r>
              <a:rPr lang="en-IN" sz="3000" dirty="0" err="1" smtClean="0"/>
              <a:t>Vashisht’s</a:t>
            </a:r>
            <a:r>
              <a:rPr lang="en-IN" sz="3000" dirty="0" smtClean="0"/>
              <a:t> Marketing Balance Sheet Model</a:t>
            </a:r>
            <a:endParaRPr lang="en-IN" sz="3000" dirty="0"/>
          </a:p>
        </p:txBody>
      </p:sp>
      <p:sp>
        <p:nvSpPr>
          <p:cNvPr id="3" name="Subtitle 2"/>
          <p:cNvSpPr>
            <a:spLocks noGrp="1"/>
          </p:cNvSpPr>
          <p:nvPr>
            <p:ph type="subTitle" idx="1"/>
          </p:nvPr>
        </p:nvSpPr>
        <p:spPr>
          <a:xfrm>
            <a:off x="838200" y="3733800"/>
            <a:ext cx="7924800" cy="2743200"/>
          </a:xfrm>
        </p:spPr>
        <p:txBody>
          <a:bodyPr>
            <a:normAutofit fontScale="92500" lnSpcReduction="20000"/>
          </a:bodyPr>
          <a:lstStyle/>
          <a:p>
            <a:r>
              <a:rPr lang="en-IN" sz="3900" dirty="0" smtClean="0"/>
              <a:t>Released </a:t>
            </a:r>
            <a:r>
              <a:rPr lang="en-IN" sz="3900" dirty="0" smtClean="0"/>
              <a:t>on 14-04-2020 </a:t>
            </a:r>
            <a:endParaRPr lang="en-IN" sz="3900" dirty="0"/>
          </a:p>
          <a:p>
            <a:r>
              <a:rPr lang="en-IN" sz="3000" dirty="0" smtClean="0"/>
              <a:t>Author: </a:t>
            </a:r>
            <a:r>
              <a:rPr lang="en-IN" sz="3000" dirty="0" err="1" smtClean="0"/>
              <a:t>Kujnish</a:t>
            </a:r>
            <a:r>
              <a:rPr lang="en-IN" sz="3000" dirty="0" smtClean="0"/>
              <a:t> </a:t>
            </a:r>
            <a:r>
              <a:rPr lang="en-IN" sz="3000" dirty="0" err="1"/>
              <a:t>Vashisht</a:t>
            </a:r>
            <a:endParaRPr lang="en-IN" sz="3000" dirty="0"/>
          </a:p>
          <a:p>
            <a:r>
              <a:rPr lang="en-IN" sz="3000" dirty="0"/>
              <a:t>KV’s </a:t>
            </a:r>
            <a:r>
              <a:rPr lang="en-IN" sz="3000" dirty="0" err="1"/>
              <a:t>ChanakyaShaala</a:t>
            </a:r>
            <a:r>
              <a:rPr lang="en-IN" sz="3000" dirty="0"/>
              <a:t>®</a:t>
            </a:r>
          </a:p>
          <a:p>
            <a:r>
              <a:rPr lang="en-IN" dirty="0"/>
              <a:t>(Expedient Consultants)</a:t>
            </a:r>
          </a:p>
          <a:p>
            <a:r>
              <a:rPr lang="en-IN" dirty="0"/>
              <a:t>Office no 69, 2nd floor, SCO 42, Sector-11, </a:t>
            </a:r>
            <a:r>
              <a:rPr lang="en-IN" dirty="0" err="1"/>
              <a:t>Panchkula</a:t>
            </a:r>
            <a:r>
              <a:rPr lang="en-IN" dirty="0"/>
              <a:t>, Haryana</a:t>
            </a:r>
          </a:p>
          <a:p>
            <a:r>
              <a:rPr lang="en-IN" dirty="0"/>
              <a:t>9878904347, 9779883347, expedient33@gmail.com</a:t>
            </a:r>
          </a:p>
          <a:p>
            <a:r>
              <a:rPr lang="en-IN" dirty="0"/>
              <a:t>www.chanakyaneeti.com</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08" y="1066800"/>
            <a:ext cx="1833965" cy="1142999"/>
          </a:xfrm>
          <a:prstGeom prst="rect">
            <a:avLst/>
          </a:prstGeom>
        </p:spPr>
      </p:pic>
    </p:spTree>
    <p:extLst>
      <p:ext uri="{BB962C8B-B14F-4D97-AF65-F5344CB8AC3E}">
        <p14:creationId xmlns:p14="http://schemas.microsoft.com/office/powerpoint/2010/main" val="1003495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209801"/>
            <a:ext cx="8915399" cy="4648200"/>
          </a:xfrm>
        </p:spPr>
        <p:txBody>
          <a:bodyPr>
            <a:normAutofit fontScale="85000" lnSpcReduction="10000"/>
          </a:bodyPr>
          <a:lstStyle/>
          <a:p>
            <a:pPr marL="0" indent="0" algn="just">
              <a:buNone/>
            </a:pPr>
            <a:r>
              <a:rPr lang="en-IN" dirty="0" smtClean="0"/>
              <a:t>… and BJP supporters from </a:t>
            </a:r>
            <a:r>
              <a:rPr lang="en-IN" dirty="0" err="1" smtClean="0"/>
              <a:t>Karnal</a:t>
            </a:r>
            <a:r>
              <a:rPr lang="en-IN" dirty="0" smtClean="0"/>
              <a:t> against fielding an outsider. It should be noted that </a:t>
            </a:r>
            <a:r>
              <a:rPr lang="en-IN" dirty="0" err="1" smtClean="0"/>
              <a:t>Khattar</a:t>
            </a:r>
            <a:r>
              <a:rPr lang="en-IN" dirty="0" smtClean="0"/>
              <a:t> was then considered an outsider for </a:t>
            </a:r>
            <a:r>
              <a:rPr lang="en-IN" dirty="0" err="1" smtClean="0"/>
              <a:t>Karnal</a:t>
            </a:r>
            <a:r>
              <a:rPr lang="en-IN" dirty="0" smtClean="0"/>
              <a:t>. Mr </a:t>
            </a:r>
            <a:r>
              <a:rPr lang="en-IN" dirty="0" err="1" smtClean="0"/>
              <a:t>Khattar</a:t>
            </a:r>
            <a:r>
              <a:rPr lang="en-IN" dirty="0" smtClean="0"/>
              <a:t> was eventually chosen as the party candidate from </a:t>
            </a:r>
            <a:r>
              <a:rPr lang="en-IN" dirty="0" err="1" smtClean="0"/>
              <a:t>Karnal</a:t>
            </a:r>
            <a:r>
              <a:rPr lang="en-IN" dirty="0" smtClean="0"/>
              <a:t> as decision of Central Party Leadership prevailed. This establishes the fact that Mr </a:t>
            </a:r>
            <a:r>
              <a:rPr lang="en-IN" dirty="0" err="1" smtClean="0"/>
              <a:t>Khattar’s</a:t>
            </a:r>
            <a:r>
              <a:rPr lang="en-IN" dirty="0" smtClean="0"/>
              <a:t> Connect Quotient was powered by the position and power enjoyed by Central Leadership in Haryana Politics, and also by his proximity with Central Leadership. Mr </a:t>
            </a:r>
            <a:r>
              <a:rPr lang="en-IN" dirty="0" err="1" smtClean="0"/>
              <a:t>Khattar</a:t>
            </a:r>
            <a:r>
              <a:rPr lang="en-IN" dirty="0" smtClean="0"/>
              <a:t> won </a:t>
            </a:r>
            <a:r>
              <a:rPr lang="en-IN" dirty="0" err="1" smtClean="0"/>
              <a:t>Karnal</a:t>
            </a:r>
            <a:r>
              <a:rPr lang="en-IN" dirty="0" smtClean="0"/>
              <a:t> assembly elections in 2014 convincingly. One more factor is that he is now the Chief Minister of Haryana since 2014. This helped him in further consolidating his Connect Quotient with Supporters. He was again Sworn in as Haryana CM for another 5 years in 2019, which is a further positive for his score on this Marketing Parameter. Victory of Party in </a:t>
            </a:r>
            <a:r>
              <a:rPr lang="en-IN" dirty="0" err="1" smtClean="0"/>
              <a:t>Lok</a:t>
            </a:r>
            <a:r>
              <a:rPr lang="en-IN" dirty="0" smtClean="0"/>
              <a:t> </a:t>
            </a:r>
            <a:r>
              <a:rPr lang="en-IN" dirty="0" err="1" smtClean="0"/>
              <a:t>Sabha</a:t>
            </a:r>
            <a:r>
              <a:rPr lang="en-IN" dirty="0" smtClean="0"/>
              <a:t> Elections 2019 with the same Central Leadership, and C.M </a:t>
            </a:r>
            <a:r>
              <a:rPr lang="en-IN" dirty="0" err="1" smtClean="0"/>
              <a:t>Khattar’s</a:t>
            </a:r>
            <a:r>
              <a:rPr lang="en-IN" dirty="0" smtClean="0"/>
              <a:t> equation with the Central leadership also is a big Positive. If we convert the above into Score </a:t>
            </a:r>
            <a:r>
              <a:rPr lang="en-IN" b="1" dirty="0" smtClean="0"/>
              <a:t>out of maximum permissible 10, Mr </a:t>
            </a:r>
            <a:r>
              <a:rPr lang="en-IN" b="1" dirty="0" err="1" smtClean="0"/>
              <a:t>Khattar</a:t>
            </a:r>
            <a:r>
              <a:rPr lang="en-IN" b="1" dirty="0" smtClean="0"/>
              <a:t> gets 8.7 on this Parameter. </a:t>
            </a:r>
            <a:r>
              <a:rPr lang="en-IN" dirty="0" smtClean="0"/>
              <a:t>This goes towards Assets side of his Marketing Balance Sheet. </a:t>
            </a:r>
            <a:r>
              <a:rPr lang="en-IN" b="1" dirty="0" smtClean="0"/>
              <a:t> </a:t>
            </a:r>
          </a:p>
          <a:p>
            <a:pPr marL="0" indent="0" algn="just">
              <a:buNone/>
            </a:pP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1198169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48347"/>
            <a:ext cx="8686800" cy="4533453"/>
          </a:xfrm>
        </p:spPr>
        <p:txBody>
          <a:bodyPr>
            <a:normAutofit fontScale="85000" lnSpcReduction="10000"/>
          </a:bodyPr>
          <a:lstStyle/>
          <a:p>
            <a:pPr marL="0" indent="0" algn="just">
              <a:buNone/>
            </a:pPr>
            <a:r>
              <a:rPr lang="en-IN" dirty="0" smtClean="0"/>
              <a:t>This Marketing parameter measures how influential the Politician is within his party. In general it measures weight and rank of the Politician with respect to other senior Politicians in the party. In State Politics, particularly for a national Party, it also measures equation of the State leader with Central Leadership. However, it should also be noted that if the Politician is a mass leader of his State or the Central Leadership is weak, role of Central leadership enjoys a lesser weight. </a:t>
            </a:r>
          </a:p>
          <a:p>
            <a:pPr marL="0" indent="0" algn="just">
              <a:buNone/>
            </a:pPr>
            <a:r>
              <a:rPr lang="en-IN" dirty="0" smtClean="0"/>
              <a:t>Mr </a:t>
            </a:r>
            <a:r>
              <a:rPr lang="en-IN" dirty="0" err="1" smtClean="0"/>
              <a:t>Khattar</a:t>
            </a:r>
            <a:r>
              <a:rPr lang="en-IN" dirty="0" smtClean="0"/>
              <a:t> is serving his second consecutive term as CM of Haryana. Supreme Central Leader of BJP P.M </a:t>
            </a:r>
            <a:r>
              <a:rPr lang="en-IN" dirty="0" err="1" smtClean="0"/>
              <a:t>Narendra</a:t>
            </a:r>
            <a:r>
              <a:rPr lang="en-IN" dirty="0" smtClean="0"/>
              <a:t> </a:t>
            </a:r>
            <a:r>
              <a:rPr lang="en-IN" dirty="0" err="1" smtClean="0"/>
              <a:t>Modi</a:t>
            </a:r>
            <a:r>
              <a:rPr lang="en-IN" dirty="0" smtClean="0"/>
              <a:t> enjoys a sizeable clout among both State Politicians of Haryana, as well has an extremely high Connect Quotient with both General Public and Supporters of BJP. Mr </a:t>
            </a:r>
            <a:r>
              <a:rPr lang="en-IN" dirty="0" err="1" smtClean="0"/>
              <a:t>Khattar</a:t>
            </a:r>
            <a:r>
              <a:rPr lang="en-IN" dirty="0" smtClean="0"/>
              <a:t> enjoys a favourable equation with Mr </a:t>
            </a:r>
            <a:r>
              <a:rPr lang="en-IN" dirty="0" err="1" smtClean="0"/>
              <a:t>Modi</a:t>
            </a:r>
            <a:r>
              <a:rPr lang="en-IN" dirty="0" smtClean="0"/>
              <a:t>. He himself also now has a reasonable score on Connect quotient with General Public and Supporters.  </a:t>
            </a:r>
            <a:r>
              <a:rPr lang="en-IN" dirty="0" smtClean="0"/>
              <a:t>These are the </a:t>
            </a:r>
            <a:r>
              <a:rPr lang="en-IN" dirty="0" smtClean="0"/>
              <a:t>Positives. </a:t>
            </a:r>
            <a:r>
              <a:rPr lang="en-IN" dirty="0" smtClean="0"/>
              <a:t>If we go by Media reports, Mr </a:t>
            </a:r>
            <a:r>
              <a:rPr lang="en-IN" dirty="0" err="1" smtClean="0"/>
              <a:t>Khattar’s</a:t>
            </a:r>
            <a:r>
              <a:rPr lang="en-IN" dirty="0" smtClean="0"/>
              <a:t> supreme position in Haryana BJP was under question ..</a:t>
            </a:r>
            <a:r>
              <a:rPr lang="en-IN" dirty="0" err="1" smtClean="0"/>
              <a:t>Contd</a:t>
            </a:r>
            <a:endParaRPr lang="en-IN" dirty="0"/>
          </a:p>
        </p:txBody>
      </p:sp>
      <p:sp>
        <p:nvSpPr>
          <p:cNvPr id="3" name="Title 2"/>
          <p:cNvSpPr>
            <a:spLocks noGrp="1"/>
          </p:cNvSpPr>
          <p:nvPr>
            <p:ph type="title"/>
          </p:nvPr>
        </p:nvSpPr>
        <p:spPr/>
        <p:txBody>
          <a:bodyPr/>
          <a:lstStyle/>
          <a:p>
            <a:r>
              <a:rPr lang="en-IN" dirty="0" smtClean="0"/>
              <a:t>Politician’s Position</a:t>
            </a:r>
            <a:br>
              <a:rPr lang="en-IN" dirty="0" smtClean="0"/>
            </a:br>
            <a:r>
              <a:rPr lang="en-IN" dirty="0" smtClean="0"/>
              <a:t> in the Party</a:t>
            </a:r>
            <a:endParaRPr lang="en-IN" dirty="0"/>
          </a:p>
        </p:txBody>
      </p:sp>
    </p:spTree>
    <p:extLst>
      <p:ext uri="{BB962C8B-B14F-4D97-AF65-F5344CB8AC3E}">
        <p14:creationId xmlns:p14="http://schemas.microsoft.com/office/powerpoint/2010/main" val="690789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10600" cy="4609653"/>
          </a:xfrm>
        </p:spPr>
        <p:txBody>
          <a:bodyPr>
            <a:normAutofit fontScale="92500" lnSpcReduction="20000"/>
          </a:bodyPr>
          <a:lstStyle/>
          <a:p>
            <a:pPr marL="0" indent="0" algn="just">
              <a:buNone/>
            </a:pPr>
            <a:r>
              <a:rPr lang="en-IN" dirty="0" smtClean="0"/>
              <a:t>…when Mr Anil </a:t>
            </a:r>
            <a:r>
              <a:rPr lang="en-IN" dirty="0" err="1" smtClean="0"/>
              <a:t>Vij</a:t>
            </a:r>
            <a:r>
              <a:rPr lang="en-IN" dirty="0" smtClean="0"/>
              <a:t> was given the important Home Ministry after 2019 State Elections. Media and Political observers interpreted this as weakening of Mr </a:t>
            </a:r>
            <a:r>
              <a:rPr lang="en-IN" dirty="0" err="1" smtClean="0"/>
              <a:t>Khattar’s</a:t>
            </a:r>
            <a:r>
              <a:rPr lang="en-IN" dirty="0" smtClean="0"/>
              <a:t> position in the party. Mr </a:t>
            </a:r>
            <a:r>
              <a:rPr lang="en-IN" dirty="0" err="1" smtClean="0"/>
              <a:t>Vij</a:t>
            </a:r>
            <a:r>
              <a:rPr lang="en-IN" dirty="0" smtClean="0"/>
              <a:t> is another prominent face of Haryana BJP, and is considered to be a firebrand leader. Like Mr </a:t>
            </a:r>
            <a:r>
              <a:rPr lang="en-IN" dirty="0" err="1" smtClean="0"/>
              <a:t>Khattar</a:t>
            </a:r>
            <a:r>
              <a:rPr lang="en-IN" dirty="0" smtClean="0"/>
              <a:t>, he is also a prominent non-</a:t>
            </a:r>
            <a:r>
              <a:rPr lang="en-IN" dirty="0" err="1" smtClean="0"/>
              <a:t>Jat</a:t>
            </a:r>
            <a:r>
              <a:rPr lang="en-IN" dirty="0" smtClean="0"/>
              <a:t> Politician. It should be noted here that the crucial Home Ministry was with Mr </a:t>
            </a:r>
            <a:r>
              <a:rPr lang="en-IN" dirty="0" err="1" smtClean="0"/>
              <a:t>Khattar</a:t>
            </a:r>
            <a:r>
              <a:rPr lang="en-IN" dirty="0" smtClean="0"/>
              <a:t> in his first term as CM, and this ministry shifting to </a:t>
            </a:r>
            <a:r>
              <a:rPr lang="en-IN" dirty="0" smtClean="0"/>
              <a:t>Mr </a:t>
            </a:r>
            <a:r>
              <a:rPr lang="en-IN" dirty="0" err="1" smtClean="0"/>
              <a:t>Vij</a:t>
            </a:r>
            <a:r>
              <a:rPr lang="en-IN" dirty="0" smtClean="0"/>
              <a:t> </a:t>
            </a:r>
            <a:r>
              <a:rPr lang="en-IN" dirty="0" smtClean="0"/>
              <a:t>was seen as </a:t>
            </a:r>
            <a:r>
              <a:rPr lang="en-IN" dirty="0" err="1" smtClean="0"/>
              <a:t>Vij’s</a:t>
            </a:r>
            <a:r>
              <a:rPr lang="en-IN" dirty="0" smtClean="0"/>
              <a:t> </a:t>
            </a:r>
            <a:r>
              <a:rPr lang="en-IN" dirty="0" smtClean="0"/>
              <a:t>elevation in the party (Also important to note here is that BJP was expecting more seats </a:t>
            </a:r>
            <a:r>
              <a:rPr lang="en-IN" dirty="0" smtClean="0"/>
              <a:t>in 2019 State Elections than </a:t>
            </a:r>
            <a:r>
              <a:rPr lang="en-IN" dirty="0" smtClean="0"/>
              <a:t>it got in </a:t>
            </a:r>
            <a:r>
              <a:rPr lang="en-IN" dirty="0" smtClean="0"/>
              <a:t>2014 </a:t>
            </a:r>
            <a:r>
              <a:rPr lang="en-IN" dirty="0" smtClean="0"/>
              <a:t>State Elections, </a:t>
            </a:r>
            <a:r>
              <a:rPr lang="en-IN" dirty="0" smtClean="0"/>
              <a:t>but</a:t>
            </a:r>
            <a:r>
              <a:rPr lang="en-IN" dirty="0" smtClean="0"/>
              <a:t> </a:t>
            </a:r>
            <a:r>
              <a:rPr lang="en-IN" dirty="0" smtClean="0"/>
              <a:t>had to form a Coalition with </a:t>
            </a:r>
            <a:r>
              <a:rPr lang="en-IN" dirty="0" smtClean="0"/>
              <a:t>JJP as it fell short of Majority/seats lesser than 2014). </a:t>
            </a:r>
            <a:r>
              <a:rPr lang="en-IN" dirty="0" smtClean="0"/>
              <a:t>This was apparently negative for Mr </a:t>
            </a:r>
            <a:r>
              <a:rPr lang="en-IN" dirty="0" err="1" smtClean="0"/>
              <a:t>Khattar’s</a:t>
            </a:r>
            <a:r>
              <a:rPr lang="en-IN" dirty="0" smtClean="0"/>
              <a:t> score on this Marketing Parameter.</a:t>
            </a:r>
          </a:p>
          <a:p>
            <a:pPr marL="0" indent="0" algn="just">
              <a:buNone/>
            </a:pPr>
            <a:r>
              <a:rPr lang="en-IN" dirty="0" smtClean="0"/>
              <a:t>However, there was another sequence of events in which Mr </a:t>
            </a:r>
            <a:r>
              <a:rPr lang="en-IN" dirty="0" err="1" smtClean="0"/>
              <a:t>Khattar</a:t>
            </a:r>
            <a:r>
              <a:rPr lang="en-IN" dirty="0" smtClean="0"/>
              <a:t> </a:t>
            </a:r>
            <a:r>
              <a:rPr lang="en-IN" dirty="0" smtClean="0"/>
              <a:t>transferred…</a:t>
            </a:r>
            <a:r>
              <a:rPr lang="en-IN" dirty="0" err="1" smtClean="0"/>
              <a:t>Contd</a:t>
            </a:r>
            <a:r>
              <a:rPr lang="en-IN" dirty="0" smtClean="0"/>
              <a:t>…</a:t>
            </a: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1089082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just">
              <a:buNone/>
            </a:pPr>
            <a:r>
              <a:rPr lang="en-IN" dirty="0" smtClean="0"/>
              <a:t>…</a:t>
            </a:r>
            <a:r>
              <a:rPr lang="en-US" dirty="0"/>
              <a:t>the crucial CID (usually under Home Ministry) directly under him. Though this move was resisted by </a:t>
            </a:r>
            <a:r>
              <a:rPr lang="en-US" dirty="0" err="1"/>
              <a:t>Mr</a:t>
            </a:r>
            <a:r>
              <a:rPr lang="en-US" dirty="0"/>
              <a:t> </a:t>
            </a:r>
            <a:r>
              <a:rPr lang="en-US" dirty="0" err="1"/>
              <a:t>Vij</a:t>
            </a:r>
            <a:r>
              <a:rPr lang="en-US" dirty="0"/>
              <a:t> (as per media reports), BJP leadership termed this as a prerogative of CM. This incident should put to rest any speculation about </a:t>
            </a:r>
            <a:r>
              <a:rPr lang="en-US" dirty="0" err="1"/>
              <a:t>Mr</a:t>
            </a:r>
            <a:r>
              <a:rPr lang="en-US" dirty="0"/>
              <a:t> </a:t>
            </a:r>
            <a:r>
              <a:rPr lang="en-US" dirty="0" err="1"/>
              <a:t>Khattar’s</a:t>
            </a:r>
            <a:r>
              <a:rPr lang="en-US" dirty="0"/>
              <a:t> weakening position in Haryana BJP. . If we convert the above factors and arguments into </a:t>
            </a:r>
            <a:r>
              <a:rPr lang="en-US" dirty="0" smtClean="0"/>
              <a:t>Score, </a:t>
            </a:r>
            <a:r>
              <a:rPr lang="en-US" b="1" dirty="0"/>
              <a:t>out of maximum permissible 15, </a:t>
            </a:r>
            <a:r>
              <a:rPr lang="en-US" b="1" dirty="0" err="1"/>
              <a:t>Mr</a:t>
            </a:r>
            <a:r>
              <a:rPr lang="en-US" b="1" dirty="0"/>
              <a:t> </a:t>
            </a:r>
            <a:r>
              <a:rPr lang="en-US" b="1" dirty="0" err="1"/>
              <a:t>Khattar</a:t>
            </a:r>
            <a:r>
              <a:rPr lang="en-US" b="1" dirty="0"/>
              <a:t> gets 11.7 on this Parameter. </a:t>
            </a:r>
            <a:r>
              <a:rPr lang="en-US" dirty="0"/>
              <a:t>This goes towards Assets side of his Marketing Balance Sheet. Deductions are on account of the fact that Key to Supremacy of leadership in Haryana BJP lies with BJP Central Leadership. State Leaders can’t assert Supremacy on their own.</a:t>
            </a:r>
          </a:p>
          <a:p>
            <a:pPr marL="0" indent="0">
              <a:buNone/>
            </a:pP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1582586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48347"/>
            <a:ext cx="8763000" cy="4457253"/>
          </a:xfrm>
        </p:spPr>
        <p:txBody>
          <a:bodyPr>
            <a:normAutofit fontScale="85000" lnSpcReduction="20000"/>
          </a:bodyPr>
          <a:lstStyle/>
          <a:p>
            <a:pPr marL="0" indent="0" algn="just">
              <a:buNone/>
            </a:pPr>
            <a:r>
              <a:rPr lang="en-IN" dirty="0" smtClean="0"/>
              <a:t>Though BJP had been in Power on many previous occasions as a Junior partner, 2014 was the first instance of BJP forming the Government on its own in Haryana. It got around 33.2% votes and 47 seats. INLD was in second position with 24.11% of votes and 19 seats. BJP was expecting a better performance in 2019 State Elections. Though the party won 3.3% more votes, its Seats tally was down to 40 from 47. Almost all its ministers in </a:t>
            </a:r>
            <a:r>
              <a:rPr lang="en-IN" dirty="0" smtClean="0"/>
              <a:t>previous </a:t>
            </a:r>
            <a:r>
              <a:rPr lang="en-IN" dirty="0" smtClean="0"/>
              <a:t>term (2014-2019) lost elections. What was different in 2019 elections from 2014 was weakening of INLD (Split), gaining of ground by its Breakaway group JJP lead by </a:t>
            </a:r>
            <a:r>
              <a:rPr lang="en-IN" dirty="0" err="1" smtClean="0"/>
              <a:t>Dushyant</a:t>
            </a:r>
            <a:r>
              <a:rPr lang="en-IN" dirty="0" smtClean="0"/>
              <a:t> </a:t>
            </a:r>
            <a:r>
              <a:rPr lang="en-IN" dirty="0" err="1" smtClean="0"/>
              <a:t>Chautala</a:t>
            </a:r>
            <a:r>
              <a:rPr lang="en-IN" dirty="0"/>
              <a:t> </a:t>
            </a:r>
            <a:r>
              <a:rPr lang="en-IN" dirty="0" smtClean="0"/>
              <a:t>(who is a prominent </a:t>
            </a:r>
            <a:r>
              <a:rPr lang="en-IN" dirty="0" err="1" smtClean="0"/>
              <a:t>Jat</a:t>
            </a:r>
            <a:r>
              <a:rPr lang="en-IN" dirty="0" smtClean="0"/>
              <a:t> face and is now Deputy CM of Haryana and BJP’s Coalition partner). 2019 also saw resurgence of Congress, key opposition party led by another prominent </a:t>
            </a:r>
            <a:r>
              <a:rPr lang="en-IN" dirty="0" err="1" smtClean="0"/>
              <a:t>Jat</a:t>
            </a:r>
            <a:r>
              <a:rPr lang="en-IN" dirty="0" smtClean="0"/>
              <a:t> face of Haryana Mr </a:t>
            </a:r>
            <a:r>
              <a:rPr lang="en-IN" dirty="0" err="1" smtClean="0"/>
              <a:t>Bhupinder</a:t>
            </a:r>
            <a:r>
              <a:rPr lang="en-IN" dirty="0" smtClean="0"/>
              <a:t> Singh </a:t>
            </a:r>
            <a:r>
              <a:rPr lang="en-IN" dirty="0" err="1" smtClean="0"/>
              <a:t>Hooda</a:t>
            </a:r>
            <a:r>
              <a:rPr lang="en-IN" dirty="0" smtClean="0"/>
              <a:t>. Appropriate weightage was considered for Vote Percentage, Number of Seats won and the current Political Equation of Haryana while awarding Score to BJP. Mr </a:t>
            </a:r>
            <a:r>
              <a:rPr lang="en-IN" dirty="0" err="1" smtClean="0"/>
              <a:t>Khattar’s</a:t>
            </a:r>
            <a:r>
              <a:rPr lang="en-IN" dirty="0" smtClean="0"/>
              <a:t> party gets  </a:t>
            </a:r>
            <a:r>
              <a:rPr lang="en-IN" b="1" dirty="0" smtClean="0"/>
              <a:t>15.5 out of 20 on this Marketing Parameter . </a:t>
            </a:r>
            <a:r>
              <a:rPr lang="en-IN" dirty="0" smtClean="0"/>
              <a:t>This goes towards Assets side of his Marketing Balance </a:t>
            </a:r>
            <a:r>
              <a:rPr lang="en-IN" dirty="0" smtClean="0"/>
              <a:t>Sheet.</a:t>
            </a:r>
            <a:endParaRPr lang="en-IN" b="1" dirty="0"/>
          </a:p>
        </p:txBody>
      </p:sp>
      <p:sp>
        <p:nvSpPr>
          <p:cNvPr id="3" name="Title 2"/>
          <p:cNvSpPr>
            <a:spLocks noGrp="1"/>
          </p:cNvSpPr>
          <p:nvPr>
            <p:ph type="title"/>
          </p:nvPr>
        </p:nvSpPr>
        <p:spPr>
          <a:xfrm>
            <a:off x="609600" y="533400"/>
            <a:ext cx="7758953" cy="938606"/>
          </a:xfrm>
        </p:spPr>
        <p:txBody>
          <a:bodyPr/>
          <a:lstStyle/>
          <a:p>
            <a:r>
              <a:rPr lang="en-IN" dirty="0"/>
              <a:t>Score on Politician’s Party </a:t>
            </a:r>
            <a:r>
              <a:rPr lang="en-IN" dirty="0" smtClean="0"/>
              <a:t>Position</a:t>
            </a:r>
            <a:endParaRPr lang="en-IN" dirty="0"/>
          </a:p>
        </p:txBody>
      </p:sp>
    </p:spTree>
    <p:extLst>
      <p:ext uri="{BB962C8B-B14F-4D97-AF65-F5344CB8AC3E}">
        <p14:creationId xmlns:p14="http://schemas.microsoft.com/office/powerpoint/2010/main" val="3581864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48347"/>
            <a:ext cx="8534399" cy="4304853"/>
          </a:xfrm>
        </p:spPr>
        <p:txBody>
          <a:bodyPr>
            <a:normAutofit fontScale="85000" lnSpcReduction="10000"/>
          </a:bodyPr>
          <a:lstStyle/>
          <a:p>
            <a:pPr marL="0" indent="0" algn="just">
              <a:buNone/>
            </a:pPr>
            <a:r>
              <a:rPr lang="en-US" dirty="0"/>
              <a:t>Following parameters were used to measure </a:t>
            </a:r>
            <a:r>
              <a:rPr lang="en-US" dirty="0" err="1"/>
              <a:t>Mr</a:t>
            </a:r>
            <a:r>
              <a:rPr lang="en-US" dirty="0"/>
              <a:t> </a:t>
            </a:r>
            <a:r>
              <a:rPr lang="en-US" dirty="0" err="1" smtClean="0"/>
              <a:t>Khattar’s</a:t>
            </a:r>
            <a:r>
              <a:rPr lang="en-US" dirty="0" smtClean="0"/>
              <a:t> Brand </a:t>
            </a:r>
            <a:r>
              <a:rPr lang="en-US" dirty="0"/>
              <a:t>Equity:</a:t>
            </a:r>
          </a:p>
          <a:p>
            <a:pPr algn="just">
              <a:buFont typeface="Wingdings" pitchFamily="2" charset="2"/>
              <a:buChar char="Ø"/>
            </a:pPr>
            <a:r>
              <a:rPr lang="en-US" dirty="0"/>
              <a:t>Brand Awareness</a:t>
            </a:r>
          </a:p>
          <a:p>
            <a:pPr algn="just">
              <a:buFont typeface="Wingdings" pitchFamily="2" charset="2"/>
              <a:buChar char="Ø"/>
            </a:pPr>
            <a:r>
              <a:rPr lang="en-US" dirty="0"/>
              <a:t>Preference Metrics</a:t>
            </a:r>
          </a:p>
          <a:p>
            <a:pPr algn="just">
              <a:buFont typeface="Wingdings" pitchFamily="2" charset="2"/>
              <a:buChar char="Ø"/>
            </a:pPr>
            <a:r>
              <a:rPr lang="en-US" dirty="0"/>
              <a:t>Conversion Metrics</a:t>
            </a:r>
          </a:p>
          <a:p>
            <a:pPr algn="just">
              <a:buFont typeface="Wingdings" pitchFamily="2" charset="2"/>
              <a:buChar char="Ø"/>
            </a:pPr>
            <a:r>
              <a:rPr lang="en-US" dirty="0"/>
              <a:t>Competition Metrics</a:t>
            </a:r>
          </a:p>
          <a:p>
            <a:pPr algn="just">
              <a:buFont typeface="Wingdings" pitchFamily="2" charset="2"/>
              <a:buChar char="Ø"/>
            </a:pPr>
            <a:r>
              <a:rPr lang="en-US" dirty="0"/>
              <a:t>Future Potential Metrics</a:t>
            </a:r>
          </a:p>
          <a:p>
            <a:pPr marL="0" indent="0" algn="just">
              <a:buNone/>
            </a:pPr>
            <a:r>
              <a:rPr lang="en-IN" dirty="0" smtClean="0"/>
              <a:t>Out of total 15 marks, </a:t>
            </a:r>
            <a:r>
              <a:rPr lang="en-IN" b="1" dirty="0" smtClean="0"/>
              <a:t>3 marks each </a:t>
            </a:r>
            <a:r>
              <a:rPr lang="en-IN" dirty="0" smtClean="0"/>
              <a:t>were allocated to all the above 5 parameters. Following are the details:</a:t>
            </a:r>
          </a:p>
          <a:p>
            <a:pPr marL="0" indent="0" algn="just">
              <a:buNone/>
            </a:pPr>
            <a:r>
              <a:rPr lang="en-IN" dirty="0" smtClean="0"/>
              <a:t>a) Brand Awareness: </a:t>
            </a:r>
            <a:r>
              <a:rPr lang="en-US" dirty="0"/>
              <a:t>In-depth scanning of Secondary Data (Newspapers, Electronic media reports </a:t>
            </a:r>
            <a:r>
              <a:rPr lang="en-US" dirty="0" smtClean="0"/>
              <a:t>, election results…) </a:t>
            </a:r>
            <a:r>
              <a:rPr lang="en-US" dirty="0"/>
              <a:t>suggests </a:t>
            </a:r>
            <a:r>
              <a:rPr lang="en-US" dirty="0" smtClean="0"/>
              <a:t>that currently </a:t>
            </a:r>
            <a:r>
              <a:rPr lang="en-US" dirty="0"/>
              <a:t>Brand </a:t>
            </a:r>
            <a:r>
              <a:rPr lang="en-US" dirty="0" err="1" smtClean="0"/>
              <a:t>Khattar</a:t>
            </a:r>
            <a:r>
              <a:rPr lang="en-US" dirty="0" smtClean="0"/>
              <a:t> enjoys moderate to high </a:t>
            </a:r>
            <a:r>
              <a:rPr lang="en-US" dirty="0"/>
              <a:t>levels of awareness in </a:t>
            </a:r>
            <a:r>
              <a:rPr lang="en-US" dirty="0" smtClean="0"/>
              <a:t>various parts of Haryana, including both Urban and Rural areas . </a:t>
            </a:r>
            <a:r>
              <a:rPr lang="en-US" dirty="0"/>
              <a:t>Brand </a:t>
            </a:r>
            <a:r>
              <a:rPr lang="en-US" dirty="0" err="1" smtClean="0"/>
              <a:t>Khattar</a:t>
            </a:r>
            <a:r>
              <a:rPr lang="en-US" dirty="0" smtClean="0"/>
              <a:t> </a:t>
            </a:r>
            <a:r>
              <a:rPr lang="en-US" dirty="0"/>
              <a:t>gets </a:t>
            </a:r>
            <a:r>
              <a:rPr lang="en-US" dirty="0" smtClean="0"/>
              <a:t>2.4 </a:t>
            </a:r>
            <a:r>
              <a:rPr lang="en-US" dirty="0"/>
              <a:t>out of </a:t>
            </a:r>
            <a:r>
              <a:rPr lang="en-US" dirty="0" smtClean="0"/>
              <a:t>3 </a:t>
            </a:r>
            <a:r>
              <a:rPr lang="en-US" dirty="0"/>
              <a:t>on this </a:t>
            </a:r>
            <a:r>
              <a:rPr lang="en-US" dirty="0" smtClean="0"/>
              <a:t>parameter.                                             …</a:t>
            </a:r>
            <a:r>
              <a:rPr lang="en-US" dirty="0" err="1" smtClean="0"/>
              <a:t>Contd</a:t>
            </a:r>
            <a:r>
              <a:rPr lang="en-US" dirty="0" smtClean="0"/>
              <a:t>…</a:t>
            </a:r>
            <a:endParaRPr lang="en-IN" dirty="0" smtClean="0"/>
          </a:p>
        </p:txBody>
      </p:sp>
      <p:sp>
        <p:nvSpPr>
          <p:cNvPr id="3" name="Title 2"/>
          <p:cNvSpPr>
            <a:spLocks noGrp="1"/>
          </p:cNvSpPr>
          <p:nvPr>
            <p:ph type="title"/>
          </p:nvPr>
        </p:nvSpPr>
        <p:spPr>
          <a:xfrm>
            <a:off x="609600" y="457200"/>
            <a:ext cx="7756263" cy="1054250"/>
          </a:xfrm>
        </p:spPr>
        <p:txBody>
          <a:bodyPr/>
          <a:lstStyle/>
          <a:p>
            <a:r>
              <a:rPr lang="en-IN" dirty="0" smtClean="0"/>
              <a:t>Score on Politician’s </a:t>
            </a:r>
            <a:br>
              <a:rPr lang="en-IN" dirty="0" smtClean="0"/>
            </a:br>
            <a:r>
              <a:rPr lang="en-IN" dirty="0" smtClean="0"/>
              <a:t>Brand Equity</a:t>
            </a:r>
            <a:endParaRPr lang="en-IN" dirty="0"/>
          </a:p>
        </p:txBody>
      </p:sp>
    </p:spTree>
    <p:extLst>
      <p:ext uri="{BB962C8B-B14F-4D97-AF65-F5344CB8AC3E}">
        <p14:creationId xmlns:p14="http://schemas.microsoft.com/office/powerpoint/2010/main" val="3196912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458199" cy="4609653"/>
          </a:xfrm>
        </p:spPr>
        <p:txBody>
          <a:bodyPr>
            <a:normAutofit fontScale="85000" lnSpcReduction="20000"/>
          </a:bodyPr>
          <a:lstStyle/>
          <a:p>
            <a:pPr marL="0" indent="0" algn="just">
              <a:buNone/>
            </a:pPr>
            <a:r>
              <a:rPr lang="en-IN" dirty="0" smtClean="0"/>
              <a:t>b) Preference Metrics:  </a:t>
            </a:r>
            <a:r>
              <a:rPr lang="en-US" dirty="0"/>
              <a:t>Main parameters considered for evaluation were the extent to which voters feel impacted by </a:t>
            </a:r>
            <a:r>
              <a:rPr lang="en-US" dirty="0" smtClean="0"/>
              <a:t>Mr. </a:t>
            </a:r>
            <a:r>
              <a:rPr lang="en-US" dirty="0" err="1" smtClean="0"/>
              <a:t>Khattar’s</a:t>
            </a:r>
            <a:r>
              <a:rPr lang="en-US" dirty="0" smtClean="0"/>
              <a:t> </a:t>
            </a:r>
            <a:r>
              <a:rPr lang="en-US" dirty="0"/>
              <a:t>Personality /Speeches/ Actions, extent and degree of reaction of People on Social Media (for or against) related to </a:t>
            </a:r>
            <a:r>
              <a:rPr lang="en-US" dirty="0" smtClean="0"/>
              <a:t>Mr. </a:t>
            </a:r>
            <a:r>
              <a:rPr lang="en-US" dirty="0" err="1" smtClean="0"/>
              <a:t>Khattar</a:t>
            </a:r>
            <a:r>
              <a:rPr lang="en-US" dirty="0" smtClean="0"/>
              <a:t>, </a:t>
            </a:r>
            <a:r>
              <a:rPr lang="en-US" dirty="0"/>
              <a:t>Ability of </a:t>
            </a:r>
            <a:r>
              <a:rPr lang="en-US" dirty="0" smtClean="0"/>
              <a:t>Mr. </a:t>
            </a:r>
            <a:r>
              <a:rPr lang="en-US" dirty="0" err="1" smtClean="0"/>
              <a:t>Khattar</a:t>
            </a:r>
            <a:r>
              <a:rPr lang="en-US" dirty="0" smtClean="0"/>
              <a:t> </a:t>
            </a:r>
            <a:r>
              <a:rPr lang="en-US" dirty="0"/>
              <a:t>to evoke </a:t>
            </a:r>
            <a:r>
              <a:rPr lang="en-US" dirty="0" smtClean="0"/>
              <a:t>People’s (Haryana) </a:t>
            </a:r>
            <a:r>
              <a:rPr lang="en-US" dirty="0"/>
              <a:t>response and action through his Statements/Appeals. </a:t>
            </a:r>
            <a:r>
              <a:rPr lang="en-US" dirty="0" smtClean="0"/>
              <a:t>While doing BJP’s Marketing Balance Sheet (National Politics), we had awarded 3.8 out of </a:t>
            </a:r>
            <a:r>
              <a:rPr lang="en-US" b="1" dirty="0" smtClean="0"/>
              <a:t>4</a:t>
            </a:r>
            <a:r>
              <a:rPr lang="en-US" dirty="0" smtClean="0"/>
              <a:t> to Mr. </a:t>
            </a:r>
            <a:r>
              <a:rPr lang="en-US" dirty="0" err="1" smtClean="0"/>
              <a:t>Modi</a:t>
            </a:r>
            <a:r>
              <a:rPr lang="en-US" dirty="0" smtClean="0"/>
              <a:t> on this parameter. Keeping this as a benchmark, and based on all the sub-parameters mentioned above, </a:t>
            </a:r>
            <a:r>
              <a:rPr lang="en-US" dirty="0" err="1" smtClean="0"/>
              <a:t>Mr</a:t>
            </a:r>
            <a:r>
              <a:rPr lang="en-US" dirty="0" smtClean="0"/>
              <a:t> </a:t>
            </a:r>
            <a:r>
              <a:rPr lang="en-US" dirty="0" err="1" smtClean="0"/>
              <a:t>Khattar</a:t>
            </a:r>
            <a:r>
              <a:rPr lang="en-US" dirty="0" smtClean="0"/>
              <a:t> gets 2.05 out of </a:t>
            </a:r>
            <a:r>
              <a:rPr lang="en-US" b="1" dirty="0" smtClean="0"/>
              <a:t>3</a:t>
            </a:r>
            <a:r>
              <a:rPr lang="en-US" dirty="0" smtClean="0"/>
              <a:t> on this parameter. </a:t>
            </a:r>
          </a:p>
          <a:p>
            <a:pPr marL="0" indent="0" algn="just">
              <a:buNone/>
            </a:pPr>
            <a:r>
              <a:rPr lang="en-US" dirty="0" smtClean="0"/>
              <a:t>c) Conversion Metrics: This parameter deals with how the preference for Mr. </a:t>
            </a:r>
            <a:r>
              <a:rPr lang="en-US" dirty="0" err="1" smtClean="0"/>
              <a:t>Khattar</a:t>
            </a:r>
            <a:r>
              <a:rPr lang="en-US" dirty="0" smtClean="0"/>
              <a:t> is converted into Votes. In 2019, Mr. </a:t>
            </a:r>
            <a:r>
              <a:rPr lang="en-US" dirty="0" err="1" smtClean="0"/>
              <a:t>Khattar</a:t>
            </a:r>
            <a:r>
              <a:rPr lang="en-US" dirty="0" smtClean="0"/>
              <a:t> was in his fifth year as CM of Haryana. BJP won 10 out of 10 </a:t>
            </a:r>
            <a:r>
              <a:rPr lang="en-US" dirty="0" err="1" smtClean="0"/>
              <a:t>Lok</a:t>
            </a:r>
            <a:r>
              <a:rPr lang="en-US" dirty="0" smtClean="0"/>
              <a:t> </a:t>
            </a:r>
            <a:r>
              <a:rPr lang="en-US" dirty="0" err="1" smtClean="0"/>
              <a:t>Sabha</a:t>
            </a:r>
            <a:r>
              <a:rPr lang="en-US" dirty="0" smtClean="0"/>
              <a:t> seats, securing 58.02% of the total votes. Later in the year, in Haryana State Assembly elections, BJP secured 40 seats out of 90 and vote share dropped to 36.5%. Apart from the above, another factor considered while marking score for Mr. </a:t>
            </a:r>
            <a:r>
              <a:rPr lang="en-US" dirty="0" err="1" smtClean="0"/>
              <a:t>Khattar</a:t>
            </a:r>
            <a:r>
              <a:rPr lang="en-US" dirty="0" smtClean="0"/>
              <a:t> was, “How many of these 36.5% votes were purely for Mr. </a:t>
            </a:r>
            <a:r>
              <a:rPr lang="en-US" dirty="0" err="1" smtClean="0"/>
              <a:t>Khattar</a:t>
            </a:r>
            <a:r>
              <a:rPr lang="en-US" dirty="0" smtClean="0"/>
              <a:t>”. i.e. </a:t>
            </a:r>
            <a:r>
              <a:rPr lang="en-US" dirty="0" smtClean="0"/>
              <a:t>after</a:t>
            </a:r>
            <a:r>
              <a:rPr lang="en-US" dirty="0" smtClean="0"/>
              <a:t> separating </a:t>
            </a:r>
            <a:r>
              <a:rPr lang="en-US" dirty="0" err="1" smtClean="0"/>
              <a:t>Modi</a:t>
            </a:r>
            <a:r>
              <a:rPr lang="en-US" dirty="0" smtClean="0"/>
              <a:t> factor from the results.  …Continued</a:t>
            </a: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2550709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48347"/>
            <a:ext cx="8610599" cy="4304853"/>
          </a:xfrm>
        </p:spPr>
        <p:txBody>
          <a:bodyPr>
            <a:normAutofit fontScale="85000" lnSpcReduction="10000"/>
          </a:bodyPr>
          <a:lstStyle/>
          <a:p>
            <a:pPr marL="0" indent="0" algn="just">
              <a:buNone/>
            </a:pPr>
            <a:r>
              <a:rPr lang="en-IN" dirty="0" smtClean="0"/>
              <a:t>… Also considered was the fact that almost all of Mr </a:t>
            </a:r>
            <a:r>
              <a:rPr lang="en-IN" dirty="0" err="1" smtClean="0"/>
              <a:t>Khattar’s</a:t>
            </a:r>
            <a:r>
              <a:rPr lang="en-IN" dirty="0" smtClean="0"/>
              <a:t> ministers from previous term lost elections, which is also a reflection on his conversion metrics. Based on all these combined factors, Mr </a:t>
            </a:r>
            <a:r>
              <a:rPr lang="en-IN" dirty="0" err="1" smtClean="0"/>
              <a:t>Khattar</a:t>
            </a:r>
            <a:r>
              <a:rPr lang="en-IN" dirty="0" smtClean="0"/>
              <a:t> gets 1.55 out of 3 on this Marketing parameter.</a:t>
            </a:r>
          </a:p>
          <a:p>
            <a:pPr marL="0" indent="0" algn="just">
              <a:buNone/>
            </a:pPr>
            <a:r>
              <a:rPr lang="en-IN" dirty="0" smtClean="0"/>
              <a:t>d) Competition Metrics: This deals with comparative aspects of Brand Equity of Mr </a:t>
            </a:r>
            <a:r>
              <a:rPr lang="en-IN" dirty="0" err="1" smtClean="0"/>
              <a:t>Khattar</a:t>
            </a:r>
            <a:r>
              <a:rPr lang="en-IN" dirty="0" smtClean="0"/>
              <a:t> with other currently prominent leaders from Haryana like Mr </a:t>
            </a:r>
            <a:r>
              <a:rPr lang="en-IN" dirty="0" err="1" smtClean="0"/>
              <a:t>Bhupinder</a:t>
            </a:r>
            <a:r>
              <a:rPr lang="en-IN" dirty="0" smtClean="0"/>
              <a:t> </a:t>
            </a:r>
            <a:r>
              <a:rPr lang="en-IN" dirty="0" err="1" smtClean="0"/>
              <a:t>Hooda</a:t>
            </a:r>
            <a:r>
              <a:rPr lang="en-IN" dirty="0" smtClean="0"/>
              <a:t>, Mr </a:t>
            </a:r>
            <a:r>
              <a:rPr lang="en-IN" dirty="0" err="1" smtClean="0"/>
              <a:t>Dushyant</a:t>
            </a:r>
            <a:r>
              <a:rPr lang="en-IN" dirty="0" smtClean="0"/>
              <a:t> </a:t>
            </a:r>
            <a:r>
              <a:rPr lang="en-IN" dirty="0" err="1" smtClean="0"/>
              <a:t>Chautala</a:t>
            </a:r>
            <a:r>
              <a:rPr lang="en-IN" dirty="0" smtClean="0"/>
              <a:t>, Mr </a:t>
            </a:r>
            <a:r>
              <a:rPr lang="en-IN" dirty="0" err="1" smtClean="0"/>
              <a:t>Abhay</a:t>
            </a:r>
            <a:r>
              <a:rPr lang="en-IN" dirty="0" smtClean="0"/>
              <a:t> </a:t>
            </a:r>
            <a:r>
              <a:rPr lang="en-IN" dirty="0" err="1" smtClean="0"/>
              <a:t>Chautala</a:t>
            </a:r>
            <a:r>
              <a:rPr lang="en-IN" dirty="0" smtClean="0"/>
              <a:t>, Mr </a:t>
            </a:r>
            <a:r>
              <a:rPr lang="en-IN" dirty="0" err="1" smtClean="0"/>
              <a:t>Randeep</a:t>
            </a:r>
            <a:r>
              <a:rPr lang="en-IN" dirty="0" smtClean="0"/>
              <a:t> </a:t>
            </a:r>
            <a:r>
              <a:rPr lang="en-IN" dirty="0" err="1" smtClean="0"/>
              <a:t>Surjewala</a:t>
            </a:r>
            <a:r>
              <a:rPr lang="en-IN" dirty="0" smtClean="0"/>
              <a:t>, </a:t>
            </a:r>
            <a:r>
              <a:rPr lang="en-IN" dirty="0" err="1" smtClean="0"/>
              <a:t>Kumari</a:t>
            </a:r>
            <a:r>
              <a:rPr lang="en-IN" dirty="0" smtClean="0"/>
              <a:t> </a:t>
            </a:r>
            <a:r>
              <a:rPr lang="en-IN" dirty="0" err="1" smtClean="0"/>
              <a:t>Shailja</a:t>
            </a:r>
            <a:r>
              <a:rPr lang="en-IN" dirty="0" smtClean="0"/>
              <a:t> and some leaders from BJP. Mr </a:t>
            </a:r>
            <a:r>
              <a:rPr lang="en-IN" dirty="0" err="1" smtClean="0"/>
              <a:t>Khattar</a:t>
            </a:r>
            <a:r>
              <a:rPr lang="en-IN" dirty="0" smtClean="0"/>
              <a:t> gets 2.1 out of 3 on this parameter. It is worthwhile to mention here that Mr </a:t>
            </a:r>
            <a:r>
              <a:rPr lang="en-IN" dirty="0" err="1" smtClean="0"/>
              <a:t>Khattar</a:t>
            </a:r>
            <a:r>
              <a:rPr lang="en-IN" dirty="0" smtClean="0"/>
              <a:t> presently enjoys higher Brand Equity than any other Current Haryana </a:t>
            </a:r>
            <a:r>
              <a:rPr lang="en-IN" dirty="0" smtClean="0"/>
              <a:t>Politician (will share details through my future posts/works) . </a:t>
            </a:r>
            <a:r>
              <a:rPr lang="en-IN" dirty="0" smtClean="0"/>
              <a:t>Then why only 2.1 out of 3? It is an indicator of the fact that National Politics currently has direct impact on Haryana State Politics, and Brand </a:t>
            </a:r>
            <a:r>
              <a:rPr lang="en-IN" dirty="0" err="1" smtClean="0"/>
              <a:t>Modi</a:t>
            </a:r>
            <a:r>
              <a:rPr lang="en-IN" dirty="0" smtClean="0"/>
              <a:t> has the biggest impact on Haryana Voters, higher than any State Politician</a:t>
            </a:r>
            <a:r>
              <a:rPr lang="en-IN" dirty="0"/>
              <a:t>. </a:t>
            </a:r>
            <a:r>
              <a:rPr lang="en-IN" dirty="0" smtClean="0"/>
              <a:t>…</a:t>
            </a:r>
            <a:r>
              <a:rPr lang="en-IN" dirty="0" err="1" smtClean="0"/>
              <a:t>Contd</a:t>
            </a:r>
            <a:r>
              <a:rPr lang="en-IN" dirty="0"/>
              <a:t>….</a:t>
            </a:r>
          </a:p>
          <a:p>
            <a:pPr marL="0" indent="0" algn="just">
              <a:buNone/>
            </a:pPr>
            <a:endParaRPr lang="en-IN" dirty="0" smtClean="0"/>
          </a:p>
          <a:p>
            <a:pPr marL="0" indent="0" algn="just">
              <a:buNone/>
            </a:pP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157779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458199" cy="4381053"/>
          </a:xfrm>
        </p:spPr>
        <p:txBody>
          <a:bodyPr>
            <a:normAutofit fontScale="92500" lnSpcReduction="10000"/>
          </a:bodyPr>
          <a:lstStyle/>
          <a:p>
            <a:pPr marL="0" indent="0" algn="just">
              <a:buNone/>
            </a:pPr>
            <a:r>
              <a:rPr lang="en-US" dirty="0" smtClean="0"/>
              <a:t>e) Future </a:t>
            </a:r>
            <a:r>
              <a:rPr lang="en-US" dirty="0"/>
              <a:t>Potential Metrics: This deals with future projections of Brand Equity of </a:t>
            </a:r>
            <a:r>
              <a:rPr lang="en-US" dirty="0" err="1"/>
              <a:t>Mr</a:t>
            </a:r>
            <a:r>
              <a:rPr lang="en-US" dirty="0"/>
              <a:t> </a:t>
            </a:r>
            <a:r>
              <a:rPr lang="en-US" dirty="0" err="1"/>
              <a:t>Khattar</a:t>
            </a:r>
            <a:r>
              <a:rPr lang="en-US" dirty="0"/>
              <a:t> (Next 5 </a:t>
            </a:r>
            <a:r>
              <a:rPr lang="en-US" dirty="0" smtClean="0"/>
              <a:t>years).</a:t>
            </a:r>
            <a:r>
              <a:rPr lang="en-IN" dirty="0" smtClean="0"/>
              <a:t>Though </a:t>
            </a:r>
            <a:r>
              <a:rPr lang="en-IN" dirty="0" smtClean="0"/>
              <a:t>Brand Equities can be made or broken through a single event, we are only giving a measure of future projections based on data available currently. Mr </a:t>
            </a:r>
            <a:r>
              <a:rPr lang="en-IN" dirty="0" err="1" smtClean="0"/>
              <a:t>Khattar’s</a:t>
            </a:r>
            <a:r>
              <a:rPr lang="en-IN" dirty="0" smtClean="0"/>
              <a:t> personality, his age, his hold over his party, Brand Equity of Mr </a:t>
            </a:r>
            <a:r>
              <a:rPr lang="en-IN" dirty="0" err="1" smtClean="0"/>
              <a:t>Modi</a:t>
            </a:r>
            <a:r>
              <a:rPr lang="en-IN" dirty="0" smtClean="0"/>
              <a:t> and </a:t>
            </a:r>
            <a:r>
              <a:rPr lang="en-IN" dirty="0" smtClean="0"/>
              <a:t>Mr </a:t>
            </a:r>
            <a:r>
              <a:rPr lang="en-IN" dirty="0" err="1" smtClean="0"/>
              <a:t>Modi’s</a:t>
            </a:r>
            <a:r>
              <a:rPr lang="en-IN" dirty="0" smtClean="0"/>
              <a:t> </a:t>
            </a:r>
            <a:r>
              <a:rPr lang="en-IN" dirty="0" smtClean="0"/>
              <a:t>hold over the party </a:t>
            </a:r>
            <a:r>
              <a:rPr lang="en-IN" dirty="0"/>
              <a:t>(</a:t>
            </a:r>
            <a:r>
              <a:rPr lang="en-IN" dirty="0" smtClean="0"/>
              <a:t>Considering his impact on Haryana Politics and his proximity with Mr </a:t>
            </a:r>
            <a:r>
              <a:rPr lang="en-IN" dirty="0" err="1" smtClean="0"/>
              <a:t>Khattar</a:t>
            </a:r>
            <a:r>
              <a:rPr lang="en-IN" dirty="0" smtClean="0"/>
              <a:t>), Projections on the likely target segment of BJP in future </a:t>
            </a:r>
            <a:r>
              <a:rPr lang="en-IN" dirty="0" smtClean="0"/>
              <a:t>elections, projections </a:t>
            </a:r>
            <a:r>
              <a:rPr lang="en-IN" dirty="0" smtClean="0"/>
              <a:t>on Economic/Social/Political Environment of Haryana were considered while awarding score on this Parameter. Mr </a:t>
            </a:r>
            <a:r>
              <a:rPr lang="en-IN" dirty="0" err="1" smtClean="0"/>
              <a:t>Khattar</a:t>
            </a:r>
            <a:r>
              <a:rPr lang="en-IN" dirty="0" smtClean="0"/>
              <a:t> gets 2.15 out of 3. </a:t>
            </a:r>
          </a:p>
          <a:p>
            <a:pPr marL="0" indent="0" algn="just">
              <a:buNone/>
            </a:pPr>
            <a:r>
              <a:rPr lang="en-IN" dirty="0" smtClean="0"/>
              <a:t>Overall, Mr </a:t>
            </a:r>
            <a:r>
              <a:rPr lang="en-IN" dirty="0" err="1" smtClean="0"/>
              <a:t>Khattar</a:t>
            </a:r>
            <a:r>
              <a:rPr lang="en-IN" dirty="0" smtClean="0"/>
              <a:t> gets </a:t>
            </a:r>
            <a:r>
              <a:rPr lang="en-IN" b="1" dirty="0" smtClean="0"/>
              <a:t>10.25 out of 15 on Brand Equity</a:t>
            </a:r>
            <a:r>
              <a:rPr lang="en-IN" dirty="0" smtClean="0"/>
              <a:t>, and this goes towards Assets side of his Marketing Balance Sheet. </a:t>
            </a: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2297101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81367"/>
            <a:ext cx="8686800" cy="4648200"/>
          </a:xfrm>
        </p:spPr>
        <p:txBody>
          <a:bodyPr>
            <a:normAutofit fontScale="85000" lnSpcReduction="20000"/>
          </a:bodyPr>
          <a:lstStyle/>
          <a:p>
            <a:pPr marL="0" indent="0" algn="just">
              <a:buNone/>
            </a:pPr>
            <a:r>
              <a:rPr lang="en-US" dirty="0"/>
              <a:t>Differentiation Quotient can be defined as the capacity of an Organization to keep rolling meaningful differentiators in a persistent manner. Meaningful differentiators mean differentiators in terms of those parameters which are perceived higher in relevance hierarchy by the </a:t>
            </a:r>
            <a:r>
              <a:rPr lang="en-US" dirty="0" smtClean="0"/>
              <a:t>voters. Haryana BJP Government is now serving its second term, and more the time period of the Government in Power, higher is the score required on Differentiation Quotient to fight Anti-Incumbency in next elections. As explained in my previous analysis of leading political parties and politicians, Differentiation quotient is measured in terms of issues which are relevant in the minds of the voters, with weightage as per hierarchy of  relevance, Following are the main issues (with weightage) which are relevant in Haryana State Politics:</a:t>
            </a:r>
          </a:p>
          <a:p>
            <a:pPr marL="457200" indent="-457200" algn="just">
              <a:buAutoNum type="alphaLcParenR"/>
            </a:pPr>
            <a:r>
              <a:rPr lang="en-US" dirty="0" smtClean="0"/>
              <a:t>Caste Considerations (Weightage 40%, 10 marks allocated out of 25)</a:t>
            </a:r>
          </a:p>
          <a:p>
            <a:pPr marL="457200" indent="-457200" algn="just">
              <a:buAutoNum type="alphaLcParenR"/>
            </a:pPr>
            <a:r>
              <a:rPr lang="en-IN" dirty="0" smtClean="0"/>
              <a:t>Central Politics (Weightage 30%, 7.5 marks allocated out of 25)</a:t>
            </a:r>
          </a:p>
          <a:p>
            <a:pPr marL="457200" indent="-457200" algn="just">
              <a:buAutoNum type="alphaLcParenR"/>
            </a:pPr>
            <a:r>
              <a:rPr lang="en-IN" dirty="0" smtClean="0"/>
              <a:t>State Specific Economic Factors (Weightage 30%, 7.5 marks </a:t>
            </a:r>
            <a:r>
              <a:rPr lang="en-IN" dirty="0" smtClean="0"/>
              <a:t>allocated </a:t>
            </a:r>
            <a:r>
              <a:rPr lang="en-IN" dirty="0" smtClean="0"/>
              <a:t>out of 25</a:t>
            </a:r>
          </a:p>
          <a:p>
            <a:pPr marL="0" indent="0" algn="just">
              <a:buNone/>
            </a:pPr>
            <a:r>
              <a:rPr lang="en-IN" dirty="0" smtClean="0"/>
              <a:t>                                                                                    ….</a:t>
            </a:r>
            <a:r>
              <a:rPr lang="en-IN" dirty="0" err="1" smtClean="0"/>
              <a:t>Contd</a:t>
            </a:r>
            <a:endParaRPr lang="en-IN" dirty="0"/>
          </a:p>
          <a:p>
            <a:pPr marL="0" indent="0" algn="just">
              <a:buNone/>
            </a:pPr>
            <a:endParaRPr lang="en-IN" dirty="0"/>
          </a:p>
          <a:p>
            <a:pPr marL="0" indent="0" algn="just">
              <a:buNone/>
            </a:pPr>
            <a:endParaRPr lang="en-IN" dirty="0"/>
          </a:p>
        </p:txBody>
      </p:sp>
      <p:sp>
        <p:nvSpPr>
          <p:cNvPr id="3" name="Title 2"/>
          <p:cNvSpPr>
            <a:spLocks noGrp="1"/>
          </p:cNvSpPr>
          <p:nvPr>
            <p:ph type="title"/>
          </p:nvPr>
        </p:nvSpPr>
        <p:spPr>
          <a:xfrm>
            <a:off x="685800" y="304800"/>
            <a:ext cx="7756263" cy="1054250"/>
          </a:xfrm>
        </p:spPr>
        <p:txBody>
          <a:bodyPr/>
          <a:lstStyle/>
          <a:p>
            <a:r>
              <a:rPr lang="en-IN" dirty="0" smtClean="0"/>
              <a:t>Score on </a:t>
            </a:r>
            <a:br>
              <a:rPr lang="en-IN" dirty="0" smtClean="0"/>
            </a:br>
            <a:r>
              <a:rPr lang="en-IN" dirty="0" smtClean="0"/>
              <a:t>Differentiation Quotient</a:t>
            </a:r>
            <a:endParaRPr lang="en-IN" dirty="0"/>
          </a:p>
        </p:txBody>
      </p:sp>
    </p:spTree>
    <p:extLst>
      <p:ext uri="{BB962C8B-B14F-4D97-AF65-F5344CB8AC3E}">
        <p14:creationId xmlns:p14="http://schemas.microsoft.com/office/powerpoint/2010/main" val="3262424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133600"/>
            <a:ext cx="8686800" cy="4724400"/>
          </a:xfrm>
        </p:spPr>
        <p:txBody>
          <a:bodyPr>
            <a:normAutofit fontScale="85000" lnSpcReduction="20000"/>
          </a:bodyPr>
          <a:lstStyle/>
          <a:p>
            <a:pPr marL="0" indent="0" algn="just">
              <a:buNone/>
            </a:pPr>
            <a:r>
              <a:rPr lang="en-IN" dirty="0" smtClean="0">
                <a:solidFill>
                  <a:schemeClr val="bg2">
                    <a:lumMod val="10000"/>
                  </a:schemeClr>
                </a:solidFill>
              </a:rPr>
              <a:t>This document explains Marketing Balance Sheet (Mini Version) of Sh. M.L </a:t>
            </a:r>
            <a:r>
              <a:rPr lang="en-IN" dirty="0" err="1" smtClean="0">
                <a:solidFill>
                  <a:schemeClr val="bg2">
                    <a:lumMod val="10000"/>
                  </a:schemeClr>
                </a:solidFill>
              </a:rPr>
              <a:t>Khattar</a:t>
            </a:r>
            <a:r>
              <a:rPr lang="en-IN" dirty="0" smtClean="0">
                <a:solidFill>
                  <a:schemeClr val="bg2">
                    <a:lumMod val="10000"/>
                  </a:schemeClr>
                </a:solidFill>
              </a:rPr>
              <a:t>, Chief Minister, Haryana. This is in continuation of my recent works on BJP, Congress, AAP, </a:t>
            </a:r>
            <a:r>
              <a:rPr lang="en-IN" dirty="0" smtClean="0">
                <a:solidFill>
                  <a:schemeClr val="bg2">
                    <a:lumMod val="10000"/>
                  </a:schemeClr>
                </a:solidFill>
              </a:rPr>
              <a:t>and for </a:t>
            </a:r>
            <a:r>
              <a:rPr lang="en-IN" dirty="0" smtClean="0">
                <a:solidFill>
                  <a:schemeClr val="bg2">
                    <a:lumMod val="10000"/>
                  </a:schemeClr>
                </a:solidFill>
              </a:rPr>
              <a:t>some individual Politicians from different Political Parties. I had published Marketing Balance Sheet of </a:t>
            </a:r>
            <a:r>
              <a:rPr lang="en-IN" dirty="0" err="1" smtClean="0">
                <a:solidFill>
                  <a:schemeClr val="bg2">
                    <a:lumMod val="10000"/>
                  </a:schemeClr>
                </a:solidFill>
              </a:rPr>
              <a:t>Dushyant</a:t>
            </a:r>
            <a:r>
              <a:rPr lang="en-IN" dirty="0" smtClean="0">
                <a:solidFill>
                  <a:schemeClr val="bg2">
                    <a:lumMod val="10000"/>
                  </a:schemeClr>
                </a:solidFill>
              </a:rPr>
              <a:t> </a:t>
            </a:r>
            <a:r>
              <a:rPr lang="en-IN" dirty="0" err="1" smtClean="0">
                <a:solidFill>
                  <a:schemeClr val="bg2">
                    <a:lumMod val="10000"/>
                  </a:schemeClr>
                </a:solidFill>
              </a:rPr>
              <a:t>Chautala</a:t>
            </a:r>
            <a:r>
              <a:rPr lang="en-IN" dirty="0" smtClean="0">
                <a:solidFill>
                  <a:schemeClr val="bg2">
                    <a:lumMod val="10000"/>
                  </a:schemeClr>
                </a:solidFill>
              </a:rPr>
              <a:t>, JJP leader and now Deputy CM of Haryana, in June, 2019. As an improvement to my Marketing Balance Sheet model, I have now introduced some modifications to make it more Standardized (Category Wise). Accordingly, I will publish the revised Marketing Balance Sheet of </a:t>
            </a:r>
            <a:r>
              <a:rPr lang="en-IN" dirty="0" smtClean="0">
                <a:solidFill>
                  <a:schemeClr val="bg2">
                    <a:lumMod val="10000"/>
                  </a:schemeClr>
                </a:solidFill>
              </a:rPr>
              <a:t>Mr</a:t>
            </a:r>
            <a:r>
              <a:rPr lang="en-IN" dirty="0" smtClean="0">
                <a:solidFill>
                  <a:schemeClr val="bg2">
                    <a:lumMod val="10000"/>
                  </a:schemeClr>
                </a:solidFill>
              </a:rPr>
              <a:t> </a:t>
            </a:r>
            <a:r>
              <a:rPr lang="en-IN" dirty="0" err="1" smtClean="0">
                <a:solidFill>
                  <a:schemeClr val="bg2">
                    <a:lumMod val="10000"/>
                  </a:schemeClr>
                </a:solidFill>
              </a:rPr>
              <a:t>Chautala</a:t>
            </a:r>
            <a:r>
              <a:rPr lang="en-IN" dirty="0" smtClean="0">
                <a:solidFill>
                  <a:schemeClr val="bg2">
                    <a:lumMod val="10000"/>
                  </a:schemeClr>
                </a:solidFill>
              </a:rPr>
              <a:t> soon (Based on the Revised Model). Category of Haryana C.M’s Marketing Balance Sheet is Haryana State Politics, and I shall soon publish Marketing Balance Sheets of some more prominent Haryana Politicians. Marketing Balance Sheet Score will enable Politicians/Marketers to know the comparative current standing  of various Haryana Politicians. I am a Strategic Marketing Consultant (since 1999), and have Authored three successful and famous Books on Marketing and Sales. Politicians/Organizations/Individuals interested in their Customised Strategic Marketing Plans and their implementation can Contact me for a detailed discussion.   </a:t>
            </a:r>
            <a:endParaRPr lang="en-IN" dirty="0">
              <a:solidFill>
                <a:schemeClr val="bg2">
                  <a:lumMod val="10000"/>
                </a:schemeClr>
              </a:solidFill>
            </a:endParaRPr>
          </a:p>
        </p:txBody>
      </p:sp>
      <p:sp>
        <p:nvSpPr>
          <p:cNvPr id="2" name="Title 1"/>
          <p:cNvSpPr>
            <a:spLocks noGrp="1"/>
          </p:cNvSpPr>
          <p:nvPr>
            <p:ph type="title"/>
          </p:nvPr>
        </p:nvSpPr>
        <p:spPr/>
        <p:txBody>
          <a:bodyPr/>
          <a:lstStyle/>
          <a:p>
            <a:r>
              <a:rPr lang="en-IN" dirty="0" smtClean="0"/>
              <a:t>Introduction</a:t>
            </a:r>
            <a:endParaRPr lang="en-IN" dirty="0"/>
          </a:p>
        </p:txBody>
      </p:sp>
    </p:spTree>
    <p:extLst>
      <p:ext uri="{BB962C8B-B14F-4D97-AF65-F5344CB8AC3E}">
        <p14:creationId xmlns:p14="http://schemas.microsoft.com/office/powerpoint/2010/main" val="2240260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33600"/>
            <a:ext cx="9144000" cy="4495800"/>
          </a:xfrm>
        </p:spPr>
        <p:txBody>
          <a:bodyPr>
            <a:normAutofit fontScale="77500" lnSpcReduction="20000"/>
          </a:bodyPr>
          <a:lstStyle/>
          <a:p>
            <a:pPr marL="0" indent="0">
              <a:buNone/>
            </a:pPr>
            <a:r>
              <a:rPr lang="en-IN" dirty="0" smtClean="0"/>
              <a:t>..Following is Mr </a:t>
            </a:r>
            <a:r>
              <a:rPr lang="en-IN" dirty="0" err="1" smtClean="0"/>
              <a:t>Khattar’s</a:t>
            </a:r>
            <a:r>
              <a:rPr lang="en-IN" dirty="0" smtClean="0"/>
              <a:t> Differentiation Quotient based on these factors. </a:t>
            </a:r>
          </a:p>
          <a:p>
            <a:pPr marL="457200" indent="-457200" algn="just">
              <a:buAutoNum type="alphaLcParenR"/>
            </a:pPr>
            <a:r>
              <a:rPr lang="en-IN" dirty="0" smtClean="0"/>
              <a:t>Caste Considerations: Let’s first discuss the background of this parameter so that basis of evaluating Mr </a:t>
            </a:r>
            <a:r>
              <a:rPr lang="en-IN" dirty="0" err="1" smtClean="0"/>
              <a:t>Khattar</a:t>
            </a:r>
            <a:r>
              <a:rPr lang="en-IN" dirty="0" smtClean="0"/>
              <a:t> can be established. Haryana is divided between </a:t>
            </a:r>
            <a:r>
              <a:rPr lang="en-IN" dirty="0" err="1" smtClean="0"/>
              <a:t>Jat</a:t>
            </a:r>
            <a:r>
              <a:rPr lang="en-IN" dirty="0" smtClean="0"/>
              <a:t> and Non-</a:t>
            </a:r>
            <a:r>
              <a:rPr lang="en-IN" dirty="0" err="1" smtClean="0"/>
              <a:t>Jat</a:t>
            </a:r>
            <a:r>
              <a:rPr lang="en-IN" dirty="0" smtClean="0"/>
              <a:t> Votes. Even among Non-</a:t>
            </a:r>
            <a:r>
              <a:rPr lang="en-IN" dirty="0" err="1" smtClean="0"/>
              <a:t>Jat</a:t>
            </a:r>
            <a:r>
              <a:rPr lang="en-IN" dirty="0" smtClean="0"/>
              <a:t> votes, there are further classifications. Mr </a:t>
            </a:r>
            <a:r>
              <a:rPr lang="en-IN" dirty="0" err="1" smtClean="0"/>
              <a:t>Khattar</a:t>
            </a:r>
            <a:r>
              <a:rPr lang="en-IN" dirty="0" smtClean="0"/>
              <a:t> is from </a:t>
            </a:r>
            <a:r>
              <a:rPr lang="en-IN" dirty="0" err="1" smtClean="0"/>
              <a:t>Khatri</a:t>
            </a:r>
            <a:r>
              <a:rPr lang="en-IN" dirty="0" smtClean="0"/>
              <a:t> (Punjabi, Non-</a:t>
            </a:r>
            <a:r>
              <a:rPr lang="en-IN" dirty="0" err="1" smtClean="0"/>
              <a:t>Jat</a:t>
            </a:r>
            <a:r>
              <a:rPr lang="en-IN" dirty="0" smtClean="0"/>
              <a:t>) caste which is gaining more relevance in Haryana Politics. </a:t>
            </a:r>
            <a:r>
              <a:rPr lang="en-IN" dirty="0" err="1" smtClean="0"/>
              <a:t>Jats</a:t>
            </a:r>
            <a:r>
              <a:rPr lang="en-IN" dirty="0" smtClean="0"/>
              <a:t> have been demanding reservation in Jobs, and BJP had promised </a:t>
            </a:r>
            <a:r>
              <a:rPr lang="en-IN" dirty="0" err="1" smtClean="0"/>
              <a:t>Jat</a:t>
            </a:r>
            <a:r>
              <a:rPr lang="en-IN" dirty="0" smtClean="0"/>
              <a:t> reservation during 2014 elections. However, there were some legal hassles, and this promised reservation couldn’t be implemented. There was an agitation by </a:t>
            </a:r>
            <a:r>
              <a:rPr lang="en-IN" dirty="0" err="1" smtClean="0"/>
              <a:t>Jats</a:t>
            </a:r>
            <a:r>
              <a:rPr lang="en-IN" dirty="0" smtClean="0"/>
              <a:t> in 2016 on this issue. This agitation turned violent and caused a rift between </a:t>
            </a:r>
            <a:r>
              <a:rPr lang="en-IN" dirty="0" err="1" smtClean="0"/>
              <a:t>Jats</a:t>
            </a:r>
            <a:r>
              <a:rPr lang="en-IN" dirty="0" smtClean="0"/>
              <a:t> and Non-</a:t>
            </a:r>
            <a:r>
              <a:rPr lang="en-IN" dirty="0" err="1" smtClean="0"/>
              <a:t>Jats</a:t>
            </a:r>
            <a:r>
              <a:rPr lang="en-IN" dirty="0" smtClean="0"/>
              <a:t>. </a:t>
            </a:r>
            <a:r>
              <a:rPr lang="en-IN" dirty="0" smtClean="0"/>
              <a:t> </a:t>
            </a:r>
            <a:r>
              <a:rPr lang="en-IN" dirty="0" smtClean="0"/>
              <a:t>Common people from all communities suffered. In 2019 State Elections, </a:t>
            </a:r>
            <a:r>
              <a:rPr lang="en-IN" dirty="0" err="1" smtClean="0"/>
              <a:t>Jat</a:t>
            </a:r>
            <a:r>
              <a:rPr lang="en-IN" dirty="0" smtClean="0"/>
              <a:t> backlash was evident as many </a:t>
            </a:r>
            <a:r>
              <a:rPr lang="en-IN" dirty="0" err="1" smtClean="0"/>
              <a:t>Jat</a:t>
            </a:r>
            <a:r>
              <a:rPr lang="en-IN" dirty="0" smtClean="0"/>
              <a:t> faces of BJP lost elections in the </a:t>
            </a:r>
            <a:r>
              <a:rPr lang="en-IN" dirty="0" err="1" smtClean="0"/>
              <a:t>Jat</a:t>
            </a:r>
            <a:r>
              <a:rPr lang="en-IN" dirty="0" smtClean="0"/>
              <a:t> Belt. Two </a:t>
            </a:r>
            <a:r>
              <a:rPr lang="en-IN" dirty="0" smtClean="0"/>
              <a:t>key </a:t>
            </a:r>
            <a:r>
              <a:rPr lang="en-IN" dirty="0" smtClean="0"/>
              <a:t>opposition parties Congress and JJP were led by </a:t>
            </a:r>
            <a:r>
              <a:rPr lang="en-IN" dirty="0" err="1" smtClean="0"/>
              <a:t>Jat</a:t>
            </a:r>
            <a:r>
              <a:rPr lang="en-IN" dirty="0" smtClean="0"/>
              <a:t> faces Mr </a:t>
            </a:r>
            <a:r>
              <a:rPr lang="en-IN" dirty="0" err="1" smtClean="0"/>
              <a:t>Bhupinder</a:t>
            </a:r>
            <a:r>
              <a:rPr lang="en-IN" dirty="0" smtClean="0"/>
              <a:t> Singh </a:t>
            </a:r>
            <a:r>
              <a:rPr lang="en-IN" dirty="0" err="1" smtClean="0"/>
              <a:t>Hooda</a:t>
            </a:r>
            <a:r>
              <a:rPr lang="en-IN" dirty="0" smtClean="0"/>
              <a:t> and Mr</a:t>
            </a:r>
            <a:r>
              <a:rPr lang="en-IN" dirty="0"/>
              <a:t> </a:t>
            </a:r>
            <a:r>
              <a:rPr lang="en-IN" dirty="0" err="1" smtClean="0"/>
              <a:t>Dushyant</a:t>
            </a:r>
            <a:r>
              <a:rPr lang="en-IN" dirty="0" smtClean="0"/>
              <a:t> </a:t>
            </a:r>
            <a:r>
              <a:rPr lang="en-IN" dirty="0" err="1" smtClean="0"/>
              <a:t>Chautala</a:t>
            </a:r>
            <a:r>
              <a:rPr lang="en-IN" dirty="0"/>
              <a:t> </a:t>
            </a:r>
            <a:r>
              <a:rPr lang="en-IN" dirty="0" smtClean="0"/>
              <a:t>respectively. Though BJP Couldn’t win absolute majority, it came back into power through </a:t>
            </a:r>
            <a:r>
              <a:rPr lang="en-IN" dirty="0" smtClean="0"/>
              <a:t>a Post-Electoral </a:t>
            </a:r>
            <a:r>
              <a:rPr lang="en-IN" dirty="0" smtClean="0"/>
              <a:t>alliance with </a:t>
            </a:r>
            <a:r>
              <a:rPr lang="en-IN" dirty="0" err="1" smtClean="0"/>
              <a:t>Dushyant</a:t>
            </a:r>
            <a:r>
              <a:rPr lang="en-IN" dirty="0" smtClean="0"/>
              <a:t> </a:t>
            </a:r>
            <a:r>
              <a:rPr lang="en-IN" dirty="0" err="1" smtClean="0"/>
              <a:t>Chautala’s</a:t>
            </a:r>
            <a:r>
              <a:rPr lang="en-IN" dirty="0" smtClean="0"/>
              <a:t> JJP. What differentiators can Mr </a:t>
            </a:r>
            <a:r>
              <a:rPr lang="en-IN" dirty="0" err="1" smtClean="0"/>
              <a:t>Khattar</a:t>
            </a:r>
            <a:r>
              <a:rPr lang="en-IN" dirty="0" smtClean="0"/>
              <a:t> introduce on this Marketing </a:t>
            </a:r>
            <a:r>
              <a:rPr lang="en-IN" dirty="0" smtClean="0"/>
              <a:t>Parameter (Caste Considerations)? </a:t>
            </a:r>
            <a:r>
              <a:rPr lang="en-IN" dirty="0" smtClean="0"/>
              <a:t>This would decide </a:t>
            </a:r>
            <a:r>
              <a:rPr lang="en-IN" dirty="0" smtClean="0"/>
              <a:t>his Differentiation </a:t>
            </a:r>
            <a:r>
              <a:rPr lang="en-IN" dirty="0" smtClean="0"/>
              <a:t>Quotient…</a:t>
            </a:r>
            <a:r>
              <a:rPr lang="en-IN" dirty="0" err="1" smtClean="0"/>
              <a:t>contd</a:t>
            </a:r>
            <a:endParaRPr lang="en-IN" dirty="0" smtClean="0"/>
          </a:p>
          <a:p>
            <a:pPr marL="457200" indent="-457200" algn="just">
              <a:buAutoNum type="alphaLcParenR"/>
            </a:pPr>
            <a:endParaRPr lang="en-IN" dirty="0" smtClean="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504788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33600"/>
            <a:ext cx="8610600" cy="4572000"/>
          </a:xfrm>
        </p:spPr>
        <p:txBody>
          <a:bodyPr>
            <a:normAutofit fontScale="85000" lnSpcReduction="20000"/>
          </a:bodyPr>
          <a:lstStyle/>
          <a:p>
            <a:pPr marL="0" indent="0" algn="just">
              <a:buNone/>
            </a:pPr>
            <a:r>
              <a:rPr lang="en-IN" dirty="0" smtClean="0"/>
              <a:t>… Can Mr </a:t>
            </a:r>
            <a:r>
              <a:rPr lang="en-IN" dirty="0" err="1" smtClean="0"/>
              <a:t>Khattar</a:t>
            </a:r>
            <a:r>
              <a:rPr lang="en-IN" dirty="0" smtClean="0"/>
              <a:t> provide </a:t>
            </a:r>
            <a:r>
              <a:rPr lang="en-IN" dirty="0" err="1" smtClean="0"/>
              <a:t>Jat</a:t>
            </a:r>
            <a:r>
              <a:rPr lang="en-IN" dirty="0" smtClean="0"/>
              <a:t> reservation? This is a legal issue, and the only thing Mr </a:t>
            </a:r>
            <a:r>
              <a:rPr lang="en-IN" dirty="0" err="1" smtClean="0"/>
              <a:t>Khattar</a:t>
            </a:r>
            <a:r>
              <a:rPr lang="en-IN" dirty="0" smtClean="0"/>
              <a:t> can give on his own is assurance. Can he reduce their anger? He can and should, but this is a catch 22 situation. He now has a coalition partner who is a </a:t>
            </a:r>
            <a:r>
              <a:rPr lang="en-IN" dirty="0" err="1" smtClean="0"/>
              <a:t>Jat</a:t>
            </a:r>
            <a:r>
              <a:rPr lang="en-IN" dirty="0" smtClean="0"/>
              <a:t> face. If Mr </a:t>
            </a:r>
            <a:r>
              <a:rPr lang="en-IN" dirty="0" err="1" smtClean="0"/>
              <a:t>Khattar</a:t>
            </a:r>
            <a:r>
              <a:rPr lang="en-IN" dirty="0" smtClean="0"/>
              <a:t> or his party directly make attempts to woo </a:t>
            </a:r>
            <a:r>
              <a:rPr lang="en-IN" dirty="0" err="1" smtClean="0"/>
              <a:t>Jats</a:t>
            </a:r>
            <a:r>
              <a:rPr lang="en-IN" dirty="0" smtClean="0"/>
              <a:t> in Haryana, JJP may not find it good for their Vote Bank. Do they do this through JJP? This may anger BJP’s </a:t>
            </a:r>
            <a:r>
              <a:rPr lang="en-IN" dirty="0" err="1" smtClean="0"/>
              <a:t>Jat</a:t>
            </a:r>
            <a:r>
              <a:rPr lang="en-IN" dirty="0" smtClean="0"/>
              <a:t> Leaders </a:t>
            </a:r>
            <a:r>
              <a:rPr lang="en-IN" dirty="0" smtClean="0"/>
              <a:t>and this </a:t>
            </a:r>
            <a:r>
              <a:rPr lang="en-IN" dirty="0" smtClean="0"/>
              <a:t>may also impact Non-</a:t>
            </a:r>
            <a:r>
              <a:rPr lang="en-IN" dirty="0" err="1" smtClean="0"/>
              <a:t>Jat</a:t>
            </a:r>
            <a:r>
              <a:rPr lang="en-IN" dirty="0" smtClean="0"/>
              <a:t> Segment. This may also improve JJP’s bargaining power for Seat Sharing arrangement (in case BJP and </a:t>
            </a:r>
            <a:r>
              <a:rPr lang="en-IN" dirty="0" smtClean="0"/>
              <a:t>JJP</a:t>
            </a:r>
            <a:r>
              <a:rPr lang="en-IN" dirty="0" smtClean="0"/>
              <a:t> fight next </a:t>
            </a:r>
            <a:r>
              <a:rPr lang="en-IN" dirty="0" smtClean="0"/>
              <a:t>elections Jointly). Mr </a:t>
            </a:r>
            <a:r>
              <a:rPr lang="en-IN" dirty="0" err="1" smtClean="0"/>
              <a:t>Khattar</a:t>
            </a:r>
            <a:r>
              <a:rPr lang="en-IN" dirty="0" smtClean="0"/>
              <a:t> wouldn’t also want a weakened JJP because </a:t>
            </a:r>
            <a:r>
              <a:rPr lang="en-IN" dirty="0" err="1" smtClean="0"/>
              <a:t>Jat</a:t>
            </a:r>
            <a:r>
              <a:rPr lang="en-IN" dirty="0" smtClean="0"/>
              <a:t> votes may then move towards </a:t>
            </a:r>
            <a:r>
              <a:rPr lang="en-IN" dirty="0" err="1" smtClean="0"/>
              <a:t>Bhupinder</a:t>
            </a:r>
            <a:r>
              <a:rPr lang="en-IN" dirty="0" smtClean="0"/>
              <a:t> </a:t>
            </a:r>
            <a:r>
              <a:rPr lang="en-IN" dirty="0" err="1" smtClean="0"/>
              <a:t>Hooda’s</a:t>
            </a:r>
            <a:r>
              <a:rPr lang="en-IN" dirty="0" smtClean="0"/>
              <a:t> Congress Party. These are the main considerations on caste front. Several other factors were also considered while evaluating Mr </a:t>
            </a:r>
            <a:r>
              <a:rPr lang="en-IN" dirty="0" err="1" smtClean="0"/>
              <a:t>Khattar</a:t>
            </a:r>
            <a:r>
              <a:rPr lang="en-IN" dirty="0" smtClean="0"/>
              <a:t>. One of such factors was his status as the Chief Minister, and thus the potential to unleash a few differentiators during his tenure . If we convert the above arguments in to an evaluation scale, Mr </a:t>
            </a:r>
            <a:r>
              <a:rPr lang="en-IN" dirty="0" err="1" smtClean="0"/>
              <a:t>Khattar</a:t>
            </a:r>
            <a:r>
              <a:rPr lang="en-IN" dirty="0" smtClean="0"/>
              <a:t> scores slightly above average on Differentiation Quotient for this parameter. </a:t>
            </a:r>
            <a:r>
              <a:rPr lang="en-IN" b="1" dirty="0" smtClean="0"/>
              <a:t>Out of maximum permissible 10, he gets 6.1.</a:t>
            </a:r>
          </a:p>
          <a:p>
            <a:pPr marL="0" indent="0" algn="just">
              <a:buNone/>
            </a:pPr>
            <a:r>
              <a:rPr lang="en-IN" dirty="0" smtClean="0"/>
              <a:t> </a:t>
            </a:r>
            <a:r>
              <a:rPr lang="en-IN" dirty="0" smtClean="0"/>
              <a:t>                                                                                         …continued</a:t>
            </a:r>
            <a:endParaRPr lang="en-IN" dirty="0" smtClean="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2952172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48347"/>
            <a:ext cx="8839200" cy="4533453"/>
          </a:xfrm>
        </p:spPr>
        <p:txBody>
          <a:bodyPr>
            <a:normAutofit fontScale="85000" lnSpcReduction="10000"/>
          </a:bodyPr>
          <a:lstStyle/>
          <a:p>
            <a:pPr marL="0" indent="0" algn="just">
              <a:buNone/>
            </a:pPr>
            <a:r>
              <a:rPr lang="en-IN" dirty="0" smtClean="0"/>
              <a:t>b) </a:t>
            </a:r>
            <a:r>
              <a:rPr lang="en-US" dirty="0" smtClean="0"/>
              <a:t>Central </a:t>
            </a:r>
            <a:r>
              <a:rPr lang="en-US" dirty="0"/>
              <a:t>Politics:  Since </a:t>
            </a:r>
            <a:r>
              <a:rPr lang="en-US" dirty="0" err="1"/>
              <a:t>Mr</a:t>
            </a:r>
            <a:r>
              <a:rPr lang="en-US" dirty="0"/>
              <a:t> </a:t>
            </a:r>
            <a:r>
              <a:rPr lang="en-US" dirty="0" err="1"/>
              <a:t>Khattar</a:t>
            </a:r>
            <a:r>
              <a:rPr lang="en-US" dirty="0"/>
              <a:t> belongs to BJP, the party in power in </a:t>
            </a:r>
            <a:r>
              <a:rPr lang="en-US" dirty="0" smtClean="0"/>
              <a:t>center, </a:t>
            </a:r>
            <a:r>
              <a:rPr lang="en-US" dirty="0"/>
              <a:t>Evaluation of </a:t>
            </a:r>
            <a:r>
              <a:rPr lang="en-US" dirty="0" err="1"/>
              <a:t>Mr</a:t>
            </a:r>
            <a:r>
              <a:rPr lang="en-US" dirty="0"/>
              <a:t> </a:t>
            </a:r>
            <a:r>
              <a:rPr lang="en-US" dirty="0" err="1"/>
              <a:t>Khattar</a:t>
            </a:r>
            <a:r>
              <a:rPr lang="en-US" dirty="0"/>
              <a:t> on this parameter was made on the basis of BJP’s performance on Differentiation Quotient (National Politics). </a:t>
            </a:r>
            <a:r>
              <a:rPr lang="en-IN" dirty="0" smtClean="0"/>
              <a:t>I </a:t>
            </a:r>
            <a:r>
              <a:rPr lang="en-IN" dirty="0" smtClean="0"/>
              <a:t>recently shared BJP’s Marketing Balance Sheet, and BJP had secured 56.25% on </a:t>
            </a:r>
            <a:r>
              <a:rPr lang="en-IN" dirty="0" smtClean="0"/>
              <a:t>Differentiation</a:t>
            </a:r>
            <a:r>
              <a:rPr lang="en-IN" dirty="0" smtClean="0"/>
              <a:t> Quotient. </a:t>
            </a:r>
            <a:r>
              <a:rPr lang="en-IN" dirty="0" smtClean="0"/>
              <a:t>On this basis Mr </a:t>
            </a:r>
            <a:r>
              <a:rPr lang="en-IN" dirty="0" err="1" smtClean="0"/>
              <a:t>Khattar</a:t>
            </a:r>
            <a:r>
              <a:rPr lang="en-IN" dirty="0" smtClean="0"/>
              <a:t> gets </a:t>
            </a:r>
            <a:r>
              <a:rPr lang="en-IN" b="1" dirty="0" smtClean="0"/>
              <a:t>4.2 out of 7.5</a:t>
            </a:r>
            <a:r>
              <a:rPr lang="en-IN" dirty="0" smtClean="0"/>
              <a:t>. </a:t>
            </a:r>
          </a:p>
          <a:p>
            <a:pPr marL="0" indent="0" algn="just">
              <a:buNone/>
            </a:pPr>
            <a:r>
              <a:rPr lang="en-IN" dirty="0" smtClean="0"/>
              <a:t>c) State Specific Economic Factors: Haryana is among Top achievers in “Ease of Doing Business” ranking in India. Mr</a:t>
            </a:r>
            <a:r>
              <a:rPr lang="en-IN" dirty="0"/>
              <a:t> </a:t>
            </a:r>
            <a:r>
              <a:rPr lang="en-IN" dirty="0" err="1" smtClean="0"/>
              <a:t>Khattar</a:t>
            </a:r>
            <a:r>
              <a:rPr lang="en-IN" dirty="0" smtClean="0"/>
              <a:t> gets due credit for this as Haryana jumped many places (among other Indian States) to achieve this ranking. </a:t>
            </a:r>
            <a:r>
              <a:rPr lang="en-IN" dirty="0" err="1" smtClean="0"/>
              <a:t>Gurugram</a:t>
            </a:r>
            <a:r>
              <a:rPr lang="en-IN" dirty="0" smtClean="0"/>
              <a:t> houses World’s best MNC’s and has become a leading financial and banking centre. Mr </a:t>
            </a:r>
            <a:r>
              <a:rPr lang="en-IN" dirty="0" err="1" smtClean="0"/>
              <a:t>Khattar</a:t>
            </a:r>
            <a:r>
              <a:rPr lang="en-IN" dirty="0" smtClean="0"/>
              <a:t> takes special interest in securing Private Sector investments for Haryana State. That’s about Urban Economy. </a:t>
            </a:r>
            <a:r>
              <a:rPr lang="en-IN" dirty="0" smtClean="0"/>
              <a:t>He </a:t>
            </a:r>
            <a:r>
              <a:rPr lang="en-IN" dirty="0" smtClean="0"/>
              <a:t>has the potential to unleash some decent differentiators on this front. </a:t>
            </a:r>
            <a:r>
              <a:rPr lang="en-IN" dirty="0" smtClean="0"/>
              <a:t>Other </a:t>
            </a:r>
            <a:r>
              <a:rPr lang="en-IN" dirty="0" smtClean="0"/>
              <a:t>side of the coin is Rural economy. </a:t>
            </a:r>
            <a:r>
              <a:rPr lang="en-IN" dirty="0" err="1" smtClean="0"/>
              <a:t>Jats</a:t>
            </a:r>
            <a:r>
              <a:rPr lang="en-IN" dirty="0" smtClean="0"/>
              <a:t> have always correlated their agitation with stress in Rural Economy</a:t>
            </a:r>
            <a:r>
              <a:rPr lang="en-IN" dirty="0" smtClean="0"/>
              <a:t>. We are now in the middle of Corona Pandemic. … </a:t>
            </a:r>
            <a:r>
              <a:rPr lang="en-IN" dirty="0" err="1" smtClean="0"/>
              <a:t>Contd</a:t>
            </a: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2877566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lgn="just">
              <a:buNone/>
            </a:pPr>
            <a:r>
              <a:rPr lang="en-IN" dirty="0" smtClean="0"/>
              <a:t>… </a:t>
            </a:r>
            <a:r>
              <a:rPr lang="en-US" dirty="0"/>
              <a:t>If we project financial implications of the current Corona Pandemic on Haryana’s Economy, impact on employment and development can be negative. This brings some fresh challenges for </a:t>
            </a:r>
            <a:r>
              <a:rPr lang="en-US" dirty="0" err="1"/>
              <a:t>Mr</a:t>
            </a:r>
            <a:r>
              <a:rPr lang="en-US" dirty="0"/>
              <a:t> </a:t>
            </a:r>
            <a:r>
              <a:rPr lang="en-US" dirty="0" err="1"/>
              <a:t>Khattar</a:t>
            </a:r>
            <a:r>
              <a:rPr lang="en-US" dirty="0"/>
              <a:t>. However, this also brings in some fresh opportunities for </a:t>
            </a:r>
            <a:r>
              <a:rPr lang="en-US" dirty="0" err="1"/>
              <a:t>Mr</a:t>
            </a:r>
            <a:r>
              <a:rPr lang="en-US" dirty="0"/>
              <a:t> </a:t>
            </a:r>
            <a:r>
              <a:rPr lang="en-US" dirty="0" err="1"/>
              <a:t>Khattar</a:t>
            </a:r>
            <a:r>
              <a:rPr lang="en-US" dirty="0"/>
              <a:t> since in his capacity as Chief Minister of Haryana, he may introduce some incentive schemes for Industry and </a:t>
            </a:r>
            <a:r>
              <a:rPr lang="en-US" dirty="0" smtClean="0"/>
              <a:t>Rural/Lower </a:t>
            </a:r>
            <a:r>
              <a:rPr lang="en-US" dirty="0"/>
              <a:t>Income sector. After minutely evaluating Haryana’s current economic data, past performance of Mr. </a:t>
            </a:r>
            <a:r>
              <a:rPr lang="en-US" dirty="0" err="1"/>
              <a:t>Khattar</a:t>
            </a:r>
            <a:r>
              <a:rPr lang="en-US" dirty="0"/>
              <a:t> on this parameter, and after deriving future projections. </a:t>
            </a:r>
            <a:r>
              <a:rPr lang="en-US" dirty="0" err="1"/>
              <a:t>Mr</a:t>
            </a:r>
            <a:r>
              <a:rPr lang="en-US" dirty="0"/>
              <a:t> </a:t>
            </a:r>
            <a:r>
              <a:rPr lang="en-US" dirty="0" err="1"/>
              <a:t>Khattar</a:t>
            </a:r>
            <a:r>
              <a:rPr lang="en-US" dirty="0"/>
              <a:t> was awarded  4.1 out of 7.5 on his potential to introduce differentiators on this </a:t>
            </a:r>
            <a:r>
              <a:rPr lang="en-US" dirty="0" smtClean="0"/>
              <a:t>parameter. </a:t>
            </a:r>
            <a:r>
              <a:rPr lang="en-IN" dirty="0" smtClean="0"/>
              <a:t>Overall</a:t>
            </a:r>
            <a:r>
              <a:rPr lang="en-IN" dirty="0" smtClean="0"/>
              <a:t>, Mr </a:t>
            </a:r>
            <a:r>
              <a:rPr lang="en-IN" dirty="0" err="1" smtClean="0"/>
              <a:t>Khattar</a:t>
            </a:r>
            <a:r>
              <a:rPr lang="en-IN" dirty="0" smtClean="0"/>
              <a:t> gets </a:t>
            </a:r>
            <a:r>
              <a:rPr lang="en-IN" b="1" dirty="0" smtClean="0"/>
              <a:t>14.4 </a:t>
            </a:r>
            <a:r>
              <a:rPr lang="en-IN" b="1" dirty="0" smtClean="0"/>
              <a:t>out of 25</a:t>
            </a:r>
            <a:r>
              <a:rPr lang="en-IN" dirty="0" smtClean="0"/>
              <a:t>, and this goes towards Assets side of his Marketing Balance Sheet </a:t>
            </a: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158589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1" y="2248347"/>
            <a:ext cx="8063752" cy="3877815"/>
          </a:xfrm>
        </p:spPr>
        <p:txBody>
          <a:bodyPr/>
          <a:lstStyle/>
          <a:p>
            <a:pPr marL="0" indent="0" algn="just">
              <a:buNone/>
            </a:pPr>
            <a:r>
              <a:rPr lang="en-IN" dirty="0" smtClean="0"/>
              <a:t>On all the Marketing parameters, Mr </a:t>
            </a:r>
            <a:r>
              <a:rPr lang="en-IN" dirty="0" err="1" smtClean="0"/>
              <a:t>Khattar</a:t>
            </a:r>
            <a:r>
              <a:rPr lang="en-IN" dirty="0" smtClean="0"/>
              <a:t> scored more than 50% score, and thus all the Marketing Parameters are on Assets side of his Marketing Balance Sheet. Overall, he scores </a:t>
            </a:r>
            <a:r>
              <a:rPr lang="en-IN" b="1" dirty="0" smtClean="0"/>
              <a:t>71.75 </a:t>
            </a:r>
            <a:r>
              <a:rPr lang="en-IN" b="1" dirty="0" smtClean="0"/>
              <a:t>out of 100</a:t>
            </a:r>
            <a:r>
              <a:rPr lang="en-IN" dirty="0" smtClean="0"/>
              <a:t>, and this is a Good Marketing Balance Sheet Score. I will publish Marketing Balance Sheets of other prominent Politicians of Haryana Soon. This will serve as a comparative parameter for Haryana </a:t>
            </a:r>
            <a:r>
              <a:rPr lang="en-IN" dirty="0" smtClean="0"/>
              <a:t>Politics. </a:t>
            </a:r>
            <a:endParaRPr lang="en-IN" dirty="0"/>
          </a:p>
        </p:txBody>
      </p:sp>
      <p:sp>
        <p:nvSpPr>
          <p:cNvPr id="3" name="Title 2"/>
          <p:cNvSpPr>
            <a:spLocks noGrp="1"/>
          </p:cNvSpPr>
          <p:nvPr>
            <p:ph type="title"/>
          </p:nvPr>
        </p:nvSpPr>
        <p:spPr/>
        <p:txBody>
          <a:bodyPr/>
          <a:lstStyle/>
          <a:p>
            <a:r>
              <a:rPr lang="en-IN" sz="4200" dirty="0" smtClean="0"/>
              <a:t>Overall Score of Mr </a:t>
            </a:r>
            <a:r>
              <a:rPr lang="en-IN" sz="4200" dirty="0" err="1" smtClean="0"/>
              <a:t>Khattar’s</a:t>
            </a:r>
            <a:r>
              <a:rPr lang="en-IN" sz="4200" dirty="0" smtClean="0"/>
              <a:t> Marketing Balance Sheet</a:t>
            </a:r>
            <a:endParaRPr lang="en-IN" sz="4200" dirty="0"/>
          </a:p>
        </p:txBody>
      </p:sp>
    </p:spTree>
    <p:extLst>
      <p:ext uri="{BB962C8B-B14F-4D97-AF65-F5344CB8AC3E}">
        <p14:creationId xmlns:p14="http://schemas.microsoft.com/office/powerpoint/2010/main" val="2815068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48347"/>
            <a:ext cx="8610600" cy="3877815"/>
          </a:xfrm>
        </p:spPr>
        <p:txBody>
          <a:bodyPr>
            <a:normAutofit fontScale="85000" lnSpcReduction="10000"/>
          </a:bodyPr>
          <a:lstStyle/>
          <a:p>
            <a:pPr algn="just"/>
            <a:r>
              <a:rPr lang="en-IN" dirty="0" smtClean="0"/>
              <a:t>Overall Marketing Balance Sheet Score of </a:t>
            </a:r>
            <a:r>
              <a:rPr lang="en-IN" dirty="0" smtClean="0"/>
              <a:t>71.75 </a:t>
            </a:r>
            <a:r>
              <a:rPr lang="en-IN" dirty="0" smtClean="0"/>
              <a:t>is a good score and shows that </a:t>
            </a:r>
            <a:r>
              <a:rPr lang="en-IN" dirty="0" smtClean="0"/>
              <a:t>Mr </a:t>
            </a:r>
            <a:r>
              <a:rPr lang="en-IN" dirty="0" err="1" smtClean="0"/>
              <a:t>Khattar</a:t>
            </a:r>
            <a:r>
              <a:rPr lang="en-IN" dirty="0" smtClean="0"/>
              <a:t> </a:t>
            </a:r>
            <a:r>
              <a:rPr lang="en-IN" dirty="0" smtClean="0"/>
              <a:t>is now a Political heavyweight of Haryana State. </a:t>
            </a:r>
            <a:endParaRPr lang="en-IN" dirty="0"/>
          </a:p>
          <a:p>
            <a:pPr algn="just"/>
            <a:r>
              <a:rPr lang="en-IN" dirty="0" smtClean="0"/>
              <a:t> He had a comparatively low connect quotient with General Public when he first became Chief Minister in 2014, However, </a:t>
            </a:r>
            <a:r>
              <a:rPr lang="en-IN" dirty="0" smtClean="0"/>
              <a:t>in </a:t>
            </a:r>
            <a:r>
              <a:rPr lang="en-IN" dirty="0" smtClean="0"/>
              <a:t>the last five and a half years as Haryana CM. he </a:t>
            </a:r>
            <a:r>
              <a:rPr lang="en-IN" dirty="0" smtClean="0"/>
              <a:t>could substantially </a:t>
            </a:r>
            <a:r>
              <a:rPr lang="en-IN" dirty="0" smtClean="0"/>
              <a:t>improve his connect quotient with General Public, and he can now be </a:t>
            </a:r>
            <a:r>
              <a:rPr lang="en-IN" dirty="0" smtClean="0"/>
              <a:t>called a </a:t>
            </a:r>
            <a:r>
              <a:rPr lang="en-IN" dirty="0" smtClean="0"/>
              <a:t>Mass Leader.  He also enjoys a Strong Equation within his party</a:t>
            </a:r>
          </a:p>
          <a:p>
            <a:pPr algn="just"/>
            <a:r>
              <a:rPr lang="en-IN" dirty="0" smtClean="0"/>
              <a:t> His low score on conversion metrics shows that some Brand Building exercises are required so that people of Haryana vote on the basis of  his Brand Value. If we remove impact of  Brand Value of P.M </a:t>
            </a:r>
            <a:r>
              <a:rPr lang="en-IN" dirty="0" err="1" smtClean="0"/>
              <a:t>Modi</a:t>
            </a:r>
            <a:r>
              <a:rPr lang="en-IN" dirty="0" smtClean="0"/>
              <a:t> form Haryana State Election results, Haryana BJP may have won lesser seats in 2019 assembly elections.  </a:t>
            </a:r>
          </a:p>
          <a:p>
            <a:pPr marL="0" indent="0" algn="just">
              <a:buNone/>
            </a:pPr>
            <a:r>
              <a:rPr lang="en-IN" dirty="0"/>
              <a:t> </a:t>
            </a:r>
            <a:r>
              <a:rPr lang="en-IN" dirty="0" smtClean="0"/>
              <a:t>                                                                                                            ….. </a:t>
            </a:r>
            <a:r>
              <a:rPr lang="en-IN" dirty="0" err="1" smtClean="0"/>
              <a:t>contd</a:t>
            </a:r>
            <a:endParaRPr lang="en-IN" dirty="0"/>
          </a:p>
        </p:txBody>
      </p:sp>
      <p:sp>
        <p:nvSpPr>
          <p:cNvPr id="3" name="Title 2"/>
          <p:cNvSpPr>
            <a:spLocks noGrp="1"/>
          </p:cNvSpPr>
          <p:nvPr>
            <p:ph type="title"/>
          </p:nvPr>
        </p:nvSpPr>
        <p:spPr/>
        <p:txBody>
          <a:bodyPr/>
          <a:lstStyle/>
          <a:p>
            <a:r>
              <a:rPr lang="en-US" dirty="0"/>
              <a:t>Summary of Findings and Conclusions</a:t>
            </a:r>
            <a:endParaRPr lang="en-IN" dirty="0"/>
          </a:p>
        </p:txBody>
      </p:sp>
    </p:spTree>
    <p:extLst>
      <p:ext uri="{BB962C8B-B14F-4D97-AF65-F5344CB8AC3E}">
        <p14:creationId xmlns:p14="http://schemas.microsoft.com/office/powerpoint/2010/main" val="2783188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381053"/>
          </a:xfrm>
        </p:spPr>
        <p:txBody>
          <a:bodyPr>
            <a:normAutofit fontScale="85000" lnSpcReduction="20000"/>
          </a:bodyPr>
          <a:lstStyle/>
          <a:p>
            <a:pPr algn="just"/>
            <a:r>
              <a:rPr lang="en-IN" dirty="0" smtClean="0"/>
              <a:t>Mr </a:t>
            </a:r>
            <a:r>
              <a:rPr lang="en-IN" dirty="0" err="1" smtClean="0"/>
              <a:t>Khattar</a:t>
            </a:r>
            <a:r>
              <a:rPr lang="en-IN" dirty="0" smtClean="0"/>
              <a:t> gets </a:t>
            </a:r>
            <a:r>
              <a:rPr lang="en-IN" dirty="0" smtClean="0"/>
              <a:t>14.4 </a:t>
            </a:r>
            <a:r>
              <a:rPr lang="en-IN" dirty="0" smtClean="0"/>
              <a:t>out of 25 on Differentiation </a:t>
            </a:r>
            <a:r>
              <a:rPr lang="en-IN" dirty="0" smtClean="0"/>
              <a:t>Quotient is a satisfactory score. However, BJP </a:t>
            </a:r>
            <a:r>
              <a:rPr lang="en-IN" dirty="0" smtClean="0"/>
              <a:t>is now in its second term in Haryana. </a:t>
            </a:r>
            <a:r>
              <a:rPr lang="en-IN" dirty="0" smtClean="0"/>
              <a:t>According to Marketing Balance Sheet Model, </a:t>
            </a:r>
            <a:r>
              <a:rPr lang="en-IN" dirty="0" smtClean="0"/>
              <a:t>a </a:t>
            </a:r>
            <a:r>
              <a:rPr lang="en-IN" dirty="0" smtClean="0"/>
              <a:t>score of </a:t>
            </a:r>
            <a:r>
              <a:rPr lang="en-IN" dirty="0" smtClean="0"/>
              <a:t>18</a:t>
            </a:r>
            <a:r>
              <a:rPr lang="en-IN" dirty="0" smtClean="0"/>
              <a:t> </a:t>
            </a:r>
            <a:r>
              <a:rPr lang="en-IN" dirty="0" smtClean="0"/>
              <a:t>plus is desired on Differentiation Quotient for overcoming anti-incumbency in 2024 elections</a:t>
            </a:r>
            <a:r>
              <a:rPr lang="en-IN" dirty="0" smtClean="0"/>
              <a:t>. </a:t>
            </a:r>
            <a:r>
              <a:rPr lang="en-IN" i="1" dirty="0" smtClean="0"/>
              <a:t>It is worthwhile to mention here that if the opposition remains weak and divided, this condition of 18 plus is not applicable. </a:t>
            </a:r>
            <a:endParaRPr lang="en-IN" i="1" dirty="0" smtClean="0"/>
          </a:p>
          <a:p>
            <a:pPr algn="just"/>
            <a:r>
              <a:rPr lang="en-IN" dirty="0" smtClean="0"/>
              <a:t>As explained in the analysis, Mr </a:t>
            </a:r>
            <a:r>
              <a:rPr lang="en-IN" dirty="0" err="1" smtClean="0"/>
              <a:t>Khattar’s</a:t>
            </a:r>
            <a:r>
              <a:rPr lang="en-IN" dirty="0" smtClean="0"/>
              <a:t> score is highly dependent on Marketing Balance Sheet score of Central Leadership of BJP. Any increase or decrease in the score of Central Leadership will have a direct impact on his score</a:t>
            </a:r>
          </a:p>
          <a:p>
            <a:pPr algn="just"/>
            <a:r>
              <a:rPr lang="en-IN" dirty="0" smtClean="0"/>
              <a:t>Satisfactory score on Future Potential Metrics and Differentiation Quotient shows that he is likely to be the face of BJP even in next assembly elections. However, as mentioned many times by me in this as well as other Marketing Balance Sheets, both these Marketing Parameters change with changes in Societal, Economic and Political Environments. </a:t>
            </a:r>
          </a:p>
          <a:p>
            <a:pPr algn="just"/>
            <a:endParaRPr lang="en-IN" dirty="0" smtClean="0"/>
          </a:p>
          <a:p>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1828704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just">
              <a:buNone/>
            </a:pPr>
            <a:r>
              <a:rPr lang="en-US" dirty="0"/>
              <a:t>I am in the process of preparing Marketing Balance Sheets of Interesting Public Personalities, Politicians, Political Parties. Any </a:t>
            </a:r>
            <a:r>
              <a:rPr lang="en-US" dirty="0" err="1"/>
              <a:t>Organisation</a:t>
            </a:r>
            <a:r>
              <a:rPr lang="en-US" dirty="0"/>
              <a:t>/Individuals interested in their Customized Marketing Balance Sheets can contact me at 91-9878904347, expedient33@gmail.com. </a:t>
            </a:r>
          </a:p>
          <a:p>
            <a:pPr marL="0" indent="0" algn="ctr">
              <a:buNone/>
            </a:pPr>
            <a:r>
              <a:rPr lang="en-US" dirty="0"/>
              <a:t>Keep Visiting my Blog www.chanakyaneeti.com</a:t>
            </a:r>
          </a:p>
          <a:p>
            <a:pPr marL="0" indent="0" algn="ctr">
              <a:buNone/>
            </a:pPr>
            <a:r>
              <a:rPr lang="en-US" dirty="0"/>
              <a:t>Thanks and Regards</a:t>
            </a:r>
          </a:p>
          <a:p>
            <a:pPr marL="0" indent="0" algn="ctr">
              <a:buNone/>
            </a:pPr>
            <a:r>
              <a:rPr lang="en-US" dirty="0" err="1"/>
              <a:t>Kujnish</a:t>
            </a:r>
            <a:r>
              <a:rPr lang="en-US" dirty="0"/>
              <a:t> </a:t>
            </a:r>
            <a:r>
              <a:rPr lang="en-US" dirty="0" err="1"/>
              <a:t>Vashisht</a:t>
            </a:r>
            <a:endParaRPr lang="en-US" dirty="0"/>
          </a:p>
          <a:p>
            <a:pPr marL="0" indent="0" algn="ctr">
              <a:buNone/>
            </a:pPr>
            <a:r>
              <a:rPr lang="en-US" dirty="0"/>
              <a:t>KV’s </a:t>
            </a:r>
            <a:r>
              <a:rPr lang="en-US" dirty="0" err="1"/>
              <a:t>ChanakyaShaala</a:t>
            </a:r>
            <a:r>
              <a:rPr lang="en-US" dirty="0"/>
              <a:t>®</a:t>
            </a:r>
          </a:p>
          <a:p>
            <a:pPr marL="0" indent="0">
              <a:buNone/>
            </a:pPr>
            <a:endParaRPr lang="en-IN" dirty="0"/>
          </a:p>
        </p:txBody>
      </p:sp>
      <p:sp>
        <p:nvSpPr>
          <p:cNvPr id="3" name="Title 2"/>
          <p:cNvSpPr>
            <a:spLocks noGrp="1"/>
          </p:cNvSpPr>
          <p:nvPr>
            <p:ph type="title"/>
          </p:nvPr>
        </p:nvSpPr>
        <p:spPr/>
        <p:txBody>
          <a:bodyPr/>
          <a:lstStyle/>
          <a:p>
            <a:r>
              <a:rPr lang="en-IN" dirty="0"/>
              <a:t>Future Assignments</a:t>
            </a:r>
          </a:p>
        </p:txBody>
      </p:sp>
    </p:spTree>
    <p:extLst>
      <p:ext uri="{BB962C8B-B14F-4D97-AF65-F5344CB8AC3E}">
        <p14:creationId xmlns:p14="http://schemas.microsoft.com/office/powerpoint/2010/main" val="61796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48347"/>
            <a:ext cx="8839199" cy="4381053"/>
          </a:xfrm>
        </p:spPr>
        <p:txBody>
          <a:bodyPr>
            <a:normAutofit fontScale="85000" lnSpcReduction="10000"/>
          </a:bodyPr>
          <a:lstStyle/>
          <a:p>
            <a:pPr marL="0" indent="0" algn="just">
              <a:buNone/>
            </a:pPr>
            <a:r>
              <a:rPr lang="en-IN" dirty="0" smtClean="0"/>
              <a:t>Proven credentials in management of Political Organisation (BJP and </a:t>
            </a:r>
            <a:r>
              <a:rPr lang="en-IN" dirty="0" smtClean="0"/>
              <a:t>RSS</a:t>
            </a:r>
            <a:r>
              <a:rPr lang="en-IN" dirty="0" smtClean="0"/>
              <a:t>), Proximity with Supreme Leader of the Political Organisation (P.M </a:t>
            </a:r>
            <a:r>
              <a:rPr lang="en-IN" dirty="0" err="1" smtClean="0"/>
              <a:t>Narendra</a:t>
            </a:r>
            <a:r>
              <a:rPr lang="en-IN" dirty="0" smtClean="0"/>
              <a:t> </a:t>
            </a:r>
            <a:r>
              <a:rPr lang="en-IN" dirty="0" err="1" smtClean="0"/>
              <a:t>Modi</a:t>
            </a:r>
            <a:r>
              <a:rPr lang="en-IN" dirty="0" smtClean="0"/>
              <a:t>),. </a:t>
            </a:r>
            <a:r>
              <a:rPr lang="en-IN" dirty="0" smtClean="0"/>
              <a:t>This is how one could define Mr </a:t>
            </a:r>
            <a:r>
              <a:rPr lang="en-IN" dirty="0" err="1" smtClean="0"/>
              <a:t>Khattar</a:t>
            </a:r>
            <a:r>
              <a:rPr lang="en-IN" dirty="0"/>
              <a:t> </a:t>
            </a:r>
            <a:r>
              <a:rPr lang="en-IN" dirty="0" smtClean="0"/>
              <a:t>in 2014, when BJP came to power in Haryana, and Mr </a:t>
            </a:r>
            <a:r>
              <a:rPr lang="en-IN" dirty="0" err="1" smtClean="0"/>
              <a:t>Khattar</a:t>
            </a:r>
            <a:r>
              <a:rPr lang="en-IN" dirty="0" smtClean="0"/>
              <a:t> became the Chief Minister. </a:t>
            </a:r>
            <a:r>
              <a:rPr lang="en-IN" dirty="0" smtClean="0"/>
              <a:t>With</a:t>
            </a:r>
            <a:r>
              <a:rPr lang="en-IN" dirty="0" smtClean="0"/>
              <a:t> </a:t>
            </a:r>
            <a:r>
              <a:rPr lang="en-IN" dirty="0" smtClean="0"/>
              <a:t>his excellent management skills, Mr </a:t>
            </a:r>
            <a:r>
              <a:rPr lang="en-IN" dirty="0" err="1" smtClean="0"/>
              <a:t>Khattar</a:t>
            </a:r>
            <a:r>
              <a:rPr lang="en-IN" dirty="0" smtClean="0"/>
              <a:t> managed his first term as Chief Minister with flying colours, and this helped BJP in coming back to Power in 2019 elections. He is now serving his second term as Haryana C.M. </a:t>
            </a:r>
          </a:p>
          <a:p>
            <a:pPr marL="0" indent="0" algn="just">
              <a:buNone/>
            </a:pPr>
            <a:r>
              <a:rPr lang="en-IN" dirty="0" smtClean="0"/>
              <a:t>Mr </a:t>
            </a:r>
            <a:r>
              <a:rPr lang="en-IN" dirty="0" err="1" smtClean="0"/>
              <a:t>Khattar</a:t>
            </a:r>
            <a:r>
              <a:rPr lang="en-IN" dirty="0" smtClean="0"/>
              <a:t> can now (in Current Political and Social Environment) be defined in Marketing terms as a product which is well accepted and recognised by the target </a:t>
            </a:r>
            <a:r>
              <a:rPr lang="en-IN" dirty="0" smtClean="0"/>
              <a:t>segment (Non-</a:t>
            </a:r>
            <a:r>
              <a:rPr lang="en-IN" dirty="0" err="1" smtClean="0"/>
              <a:t>Jat</a:t>
            </a:r>
            <a:r>
              <a:rPr lang="en-IN" dirty="0" smtClean="0"/>
              <a:t> Voters), </a:t>
            </a:r>
            <a:r>
              <a:rPr lang="en-IN" dirty="0" smtClean="0"/>
              <a:t>which has a higher Brand Equity as compared to the Competitor’s Products (Competition both within and outside his Political Party), which has maintained Steady Demand levels over a reasonable period of </a:t>
            </a:r>
            <a:r>
              <a:rPr lang="en-IN" dirty="0" smtClean="0"/>
              <a:t>time (his Party’s maintenance of/increase in Vote Share), </a:t>
            </a:r>
            <a:r>
              <a:rPr lang="en-IN" dirty="0" smtClean="0"/>
              <a:t>and a Product in which Management (Central Party Leadership)  has full confidence and hopes.  </a:t>
            </a:r>
            <a:endParaRPr lang="en-IN" dirty="0"/>
          </a:p>
        </p:txBody>
      </p:sp>
      <p:sp>
        <p:nvSpPr>
          <p:cNvPr id="3" name="Title 2"/>
          <p:cNvSpPr>
            <a:spLocks noGrp="1"/>
          </p:cNvSpPr>
          <p:nvPr>
            <p:ph type="title"/>
          </p:nvPr>
        </p:nvSpPr>
        <p:spPr>
          <a:xfrm>
            <a:off x="838200" y="457200"/>
            <a:ext cx="7756263" cy="1054250"/>
          </a:xfrm>
        </p:spPr>
        <p:txBody>
          <a:bodyPr/>
          <a:lstStyle/>
          <a:p>
            <a:r>
              <a:rPr lang="en-IN" dirty="0" smtClean="0"/>
              <a:t>Product Defined in Marketing Terms</a:t>
            </a:r>
            <a:endParaRPr lang="en-IN" dirty="0"/>
          </a:p>
        </p:txBody>
      </p:sp>
    </p:spTree>
    <p:extLst>
      <p:ext uri="{BB962C8B-B14F-4D97-AF65-F5344CB8AC3E}">
        <p14:creationId xmlns:p14="http://schemas.microsoft.com/office/powerpoint/2010/main" val="293171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Connect Quotient with General Public</a:t>
            </a:r>
          </a:p>
          <a:p>
            <a:r>
              <a:rPr lang="en-US" dirty="0" smtClean="0"/>
              <a:t>Connect </a:t>
            </a:r>
            <a:r>
              <a:rPr lang="en-US" dirty="0"/>
              <a:t>Quotient with the </a:t>
            </a:r>
            <a:r>
              <a:rPr lang="en-US" dirty="0" smtClean="0"/>
              <a:t>Supporters</a:t>
            </a:r>
          </a:p>
          <a:p>
            <a:r>
              <a:rPr lang="en-US" dirty="0" smtClean="0"/>
              <a:t>Politician’s Position in the Party</a:t>
            </a:r>
          </a:p>
          <a:p>
            <a:r>
              <a:rPr lang="en-US" dirty="0" smtClean="0"/>
              <a:t>Politician’s Party Position</a:t>
            </a:r>
          </a:p>
          <a:p>
            <a:r>
              <a:rPr lang="en-US" dirty="0" smtClean="0"/>
              <a:t>Politician’s Brand Equity</a:t>
            </a:r>
          </a:p>
          <a:p>
            <a:r>
              <a:rPr lang="en-US" dirty="0" smtClean="0"/>
              <a:t>Differentiation Quotient</a:t>
            </a:r>
            <a:endParaRPr lang="en-US" dirty="0"/>
          </a:p>
          <a:p>
            <a:pPr marL="0" indent="0">
              <a:buNone/>
            </a:pPr>
            <a:endParaRPr lang="en-US" dirty="0">
              <a:solidFill>
                <a:schemeClr val="bg1"/>
              </a:solidFill>
            </a:endParaRPr>
          </a:p>
          <a:p>
            <a:endParaRPr lang="en-US" dirty="0">
              <a:solidFill>
                <a:schemeClr val="bg1"/>
              </a:solidFill>
            </a:endParaRPr>
          </a:p>
          <a:p>
            <a:pPr marL="0" indent="0">
              <a:buNone/>
            </a:pPr>
            <a:endParaRPr lang="en-IN" dirty="0">
              <a:solidFill>
                <a:schemeClr val="bg1"/>
              </a:solidFill>
            </a:endParaRPr>
          </a:p>
          <a:p>
            <a:pPr marL="0" indent="0">
              <a:buNone/>
            </a:pPr>
            <a:endParaRPr lang="en-US" dirty="0">
              <a:solidFill>
                <a:schemeClr val="bg1"/>
              </a:solidFill>
            </a:endParaRPr>
          </a:p>
          <a:p>
            <a:pPr marL="0" indent="0">
              <a:buNone/>
            </a:pPr>
            <a:endParaRPr lang="en-IN" dirty="0"/>
          </a:p>
        </p:txBody>
      </p:sp>
      <p:sp>
        <p:nvSpPr>
          <p:cNvPr id="3" name="Title 2"/>
          <p:cNvSpPr>
            <a:spLocks noGrp="1"/>
          </p:cNvSpPr>
          <p:nvPr>
            <p:ph type="title"/>
          </p:nvPr>
        </p:nvSpPr>
        <p:spPr/>
        <p:txBody>
          <a:bodyPr/>
          <a:lstStyle/>
          <a:p>
            <a:r>
              <a:rPr lang="en-IN" sz="3600" dirty="0" smtClean="0"/>
              <a:t>Marketing Parameters for</a:t>
            </a:r>
            <a:br>
              <a:rPr lang="en-IN" sz="3600" dirty="0" smtClean="0"/>
            </a:br>
            <a:r>
              <a:rPr lang="en-IN" sz="3600" dirty="0" smtClean="0"/>
              <a:t> Evaluating Haryana C.M </a:t>
            </a:r>
            <a:r>
              <a:rPr lang="en-IN" sz="3600" dirty="0" err="1" smtClean="0"/>
              <a:t>Khattar</a:t>
            </a:r>
            <a:endParaRPr lang="en-IN" sz="3600" dirty="0"/>
          </a:p>
        </p:txBody>
      </p:sp>
    </p:spTree>
    <p:extLst>
      <p:ext uri="{BB962C8B-B14F-4D97-AF65-F5344CB8AC3E}">
        <p14:creationId xmlns:p14="http://schemas.microsoft.com/office/powerpoint/2010/main" val="2672259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lgn="just">
              <a:buNone/>
            </a:pPr>
            <a:r>
              <a:rPr lang="en-IN" dirty="0" smtClean="0"/>
              <a:t>After due diligence and Market Research, different weightages were assigned (Out of 100) to Marketing Parameters Listed in the previous slide. It should be noted that these Weightages (and even the Marketing Parameters) can change for a given category with change in Social, Economic and Political Environment. Following are the respective Weights out of 100: </a:t>
            </a:r>
          </a:p>
          <a:p>
            <a:pPr algn="just">
              <a:buFont typeface="Wingdings" pitchFamily="2" charset="2"/>
              <a:buChar char="v"/>
            </a:pPr>
            <a:r>
              <a:rPr lang="en-US" dirty="0"/>
              <a:t>Connect Quotient with General </a:t>
            </a:r>
            <a:r>
              <a:rPr lang="en-US" dirty="0" smtClean="0"/>
              <a:t>Public (15)</a:t>
            </a:r>
            <a:endParaRPr lang="en-US" dirty="0"/>
          </a:p>
          <a:p>
            <a:pPr algn="just">
              <a:buFont typeface="Wingdings" pitchFamily="2" charset="2"/>
              <a:buChar char="v"/>
            </a:pPr>
            <a:r>
              <a:rPr lang="en-US" dirty="0"/>
              <a:t>Connect Quotient with the </a:t>
            </a:r>
            <a:r>
              <a:rPr lang="en-US" dirty="0" smtClean="0"/>
              <a:t>Supporters (10)</a:t>
            </a:r>
            <a:endParaRPr lang="en-US" dirty="0"/>
          </a:p>
          <a:p>
            <a:pPr algn="just">
              <a:buFont typeface="Wingdings" pitchFamily="2" charset="2"/>
              <a:buChar char="v"/>
            </a:pPr>
            <a:r>
              <a:rPr lang="en-US" dirty="0"/>
              <a:t>Politician’s Position in the </a:t>
            </a:r>
            <a:r>
              <a:rPr lang="en-US" dirty="0" smtClean="0"/>
              <a:t>Party (15)</a:t>
            </a:r>
            <a:endParaRPr lang="en-US" dirty="0"/>
          </a:p>
          <a:p>
            <a:pPr algn="just">
              <a:buFont typeface="Wingdings" pitchFamily="2" charset="2"/>
              <a:buChar char="v"/>
            </a:pPr>
            <a:r>
              <a:rPr lang="en-US" dirty="0"/>
              <a:t>Politician’s Party </a:t>
            </a:r>
            <a:r>
              <a:rPr lang="en-US" dirty="0" smtClean="0"/>
              <a:t>Position (20)</a:t>
            </a:r>
            <a:endParaRPr lang="en-US" dirty="0"/>
          </a:p>
          <a:p>
            <a:pPr algn="just">
              <a:buFont typeface="Wingdings" pitchFamily="2" charset="2"/>
              <a:buChar char="v"/>
            </a:pPr>
            <a:r>
              <a:rPr lang="en-US" dirty="0"/>
              <a:t>Politician’s Brand </a:t>
            </a:r>
            <a:r>
              <a:rPr lang="en-US" dirty="0" smtClean="0"/>
              <a:t>Equity (15)</a:t>
            </a:r>
            <a:endParaRPr lang="en-US" dirty="0"/>
          </a:p>
          <a:p>
            <a:pPr algn="just">
              <a:buFont typeface="Wingdings" pitchFamily="2" charset="2"/>
              <a:buChar char="v"/>
            </a:pPr>
            <a:r>
              <a:rPr lang="en-US" dirty="0"/>
              <a:t>Differentiation </a:t>
            </a:r>
            <a:r>
              <a:rPr lang="en-US" dirty="0" smtClean="0"/>
              <a:t>Quotient (25)</a:t>
            </a:r>
            <a:endParaRPr lang="en-US" dirty="0"/>
          </a:p>
          <a:p>
            <a:pPr marL="0" indent="0">
              <a:buNone/>
            </a:pPr>
            <a:endParaRPr lang="en-IN" dirty="0"/>
          </a:p>
        </p:txBody>
      </p:sp>
      <p:sp>
        <p:nvSpPr>
          <p:cNvPr id="3" name="Title 2"/>
          <p:cNvSpPr>
            <a:spLocks noGrp="1"/>
          </p:cNvSpPr>
          <p:nvPr>
            <p:ph type="title"/>
          </p:nvPr>
        </p:nvSpPr>
        <p:spPr/>
        <p:txBody>
          <a:bodyPr/>
          <a:lstStyle/>
          <a:p>
            <a:r>
              <a:rPr lang="en-IN" dirty="0" smtClean="0"/>
              <a:t>Weightage of </a:t>
            </a:r>
            <a:br>
              <a:rPr lang="en-IN" dirty="0" smtClean="0"/>
            </a:br>
            <a:r>
              <a:rPr lang="en-IN" dirty="0" smtClean="0"/>
              <a:t>Marketing Parameters</a:t>
            </a:r>
            <a:endParaRPr lang="en-IN" dirty="0"/>
          </a:p>
        </p:txBody>
      </p:sp>
    </p:spTree>
    <p:extLst>
      <p:ext uri="{BB962C8B-B14F-4D97-AF65-F5344CB8AC3E}">
        <p14:creationId xmlns:p14="http://schemas.microsoft.com/office/powerpoint/2010/main" val="839884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lgn="just">
              <a:buNone/>
            </a:pPr>
            <a:r>
              <a:rPr lang="en-IN" dirty="0" smtClean="0"/>
              <a:t>Scoring on various parameters is based on Secondary Data (i.e. Media Reports, Reactions on Social Media, Election Results….). Views and opinions both for and against Mr </a:t>
            </a:r>
            <a:r>
              <a:rPr lang="en-IN" dirty="0" err="1" smtClean="0"/>
              <a:t>Khattar</a:t>
            </a:r>
            <a:r>
              <a:rPr lang="en-IN" dirty="0" smtClean="0"/>
              <a:t> were carefully evaluated and cross verified with the Secondary Data before converting them into scores. This has been explained in detail under the respective Marketing Parameters. </a:t>
            </a:r>
          </a:p>
          <a:p>
            <a:pPr marL="0" indent="0" algn="just">
              <a:buNone/>
            </a:pPr>
            <a:r>
              <a:rPr lang="en-IN" dirty="0" smtClean="0"/>
              <a:t>It should be noted that this is a Mini Version of Marketing Balance Sheet. Collection of Primary Data (in addition to Secondary Data) is recommended for Full version of Marketing Balance Sheet. Choice of Mini Version was made keeping in mind resource and time constraints. </a:t>
            </a:r>
            <a:endParaRPr lang="en-IN" dirty="0"/>
          </a:p>
        </p:txBody>
      </p:sp>
      <p:sp>
        <p:nvSpPr>
          <p:cNvPr id="3" name="Title 2"/>
          <p:cNvSpPr>
            <a:spLocks noGrp="1"/>
          </p:cNvSpPr>
          <p:nvPr>
            <p:ph type="title"/>
          </p:nvPr>
        </p:nvSpPr>
        <p:spPr/>
        <p:txBody>
          <a:bodyPr/>
          <a:lstStyle/>
          <a:p>
            <a:r>
              <a:rPr lang="en-IN" dirty="0" smtClean="0"/>
              <a:t>Basis of awarding Scores</a:t>
            </a:r>
            <a:endParaRPr lang="en-IN" dirty="0"/>
          </a:p>
        </p:txBody>
      </p:sp>
    </p:spTree>
    <p:extLst>
      <p:ext uri="{BB962C8B-B14F-4D97-AF65-F5344CB8AC3E}">
        <p14:creationId xmlns:p14="http://schemas.microsoft.com/office/powerpoint/2010/main" val="111509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133601"/>
            <a:ext cx="8382000" cy="4724399"/>
          </a:xfrm>
        </p:spPr>
        <p:txBody>
          <a:bodyPr>
            <a:normAutofit fontScale="92500" lnSpcReduction="20000"/>
          </a:bodyPr>
          <a:lstStyle/>
          <a:p>
            <a:pPr marL="0" indent="0" algn="just">
              <a:buNone/>
            </a:pPr>
            <a:r>
              <a:rPr lang="en-IN" dirty="0" smtClean="0"/>
              <a:t>There are two kinds of Politicians. On one hand are those who have a mass appeal. Examples from Indian Political History are Pt. J.L Nehru. Mrs Indira Gandhi, Sh. </a:t>
            </a:r>
            <a:r>
              <a:rPr lang="en-IN" dirty="0" err="1" smtClean="0"/>
              <a:t>Atal</a:t>
            </a:r>
            <a:r>
              <a:rPr lang="en-IN" dirty="0" smtClean="0"/>
              <a:t> </a:t>
            </a:r>
            <a:r>
              <a:rPr lang="en-IN" dirty="0" err="1" smtClean="0"/>
              <a:t>Bihari</a:t>
            </a:r>
            <a:r>
              <a:rPr lang="en-IN" dirty="0" smtClean="0"/>
              <a:t> Vajpayee. Our P.M </a:t>
            </a:r>
            <a:r>
              <a:rPr lang="en-IN" dirty="0" err="1" smtClean="0"/>
              <a:t>Narendra</a:t>
            </a:r>
            <a:r>
              <a:rPr lang="en-IN" dirty="0" smtClean="0"/>
              <a:t> </a:t>
            </a:r>
            <a:r>
              <a:rPr lang="en-IN" dirty="0" err="1" smtClean="0"/>
              <a:t>Modi</a:t>
            </a:r>
            <a:r>
              <a:rPr lang="en-IN" dirty="0" smtClean="0"/>
              <a:t> is an example from contemporary Political Environment. Such leaders can influence General Public with their Aura and Personality, and enjoy a high score on Connect Quotient with General Public. On the other hand are Politicians who are important in the party because of their Management Skills. Dr </a:t>
            </a:r>
            <a:r>
              <a:rPr lang="en-IN" dirty="0" err="1" smtClean="0"/>
              <a:t>Manmohan</a:t>
            </a:r>
            <a:r>
              <a:rPr lang="en-IN" dirty="0" smtClean="0"/>
              <a:t> Singh is the perfect example. Such Politicians don’t have a mass appeal and generally have a relatively lower score on Connect Quotient with General Public. </a:t>
            </a:r>
          </a:p>
          <a:p>
            <a:pPr marL="0" indent="0" algn="just">
              <a:buNone/>
            </a:pPr>
            <a:r>
              <a:rPr lang="en-IN" dirty="0" smtClean="0"/>
              <a:t>When </a:t>
            </a:r>
            <a:r>
              <a:rPr lang="en-IN" dirty="0" err="1" smtClean="0"/>
              <a:t>Mr.</a:t>
            </a:r>
            <a:r>
              <a:rPr lang="en-IN" dirty="0" smtClean="0"/>
              <a:t> </a:t>
            </a:r>
            <a:r>
              <a:rPr lang="en-IN" dirty="0" err="1" smtClean="0"/>
              <a:t>Khattar</a:t>
            </a:r>
            <a:r>
              <a:rPr lang="en-IN" dirty="0" smtClean="0"/>
              <a:t> became C.M of Haryana in 2014, he had a relatively lower score on this parameter. He was known more as an efficient Organisation Manager. However, he handled many rough weathers during his first tenure as </a:t>
            </a:r>
            <a:r>
              <a:rPr lang="en-IN" dirty="0" smtClean="0"/>
              <a:t>C.M (2014-19), </a:t>
            </a:r>
            <a:r>
              <a:rPr lang="en-IN" dirty="0" smtClean="0"/>
              <a:t>which helped his </a:t>
            </a:r>
            <a:r>
              <a:rPr lang="en-IN" dirty="0" smtClean="0"/>
              <a:t>party</a:t>
            </a:r>
            <a:r>
              <a:rPr lang="en-IN" dirty="0"/>
              <a:t> </a:t>
            </a:r>
            <a:r>
              <a:rPr lang="en-IN" dirty="0" smtClean="0"/>
              <a:t>in achieving</a:t>
            </a:r>
            <a:r>
              <a:rPr lang="en-IN" dirty="0" smtClean="0"/>
              <a:t> </a:t>
            </a:r>
            <a:r>
              <a:rPr lang="en-IN" dirty="0" smtClean="0"/>
              <a:t>victory </a:t>
            </a:r>
            <a:r>
              <a:rPr lang="en-IN" dirty="0" smtClean="0"/>
              <a:t>again in 2019  State elections.                                                                                         ..</a:t>
            </a:r>
            <a:r>
              <a:rPr lang="en-IN" dirty="0" err="1" smtClean="0"/>
              <a:t>Contd</a:t>
            </a:r>
            <a:r>
              <a:rPr lang="en-IN" dirty="0" smtClean="0"/>
              <a:t>  </a:t>
            </a:r>
            <a:endParaRPr lang="en-IN" dirty="0"/>
          </a:p>
        </p:txBody>
      </p:sp>
      <p:sp>
        <p:nvSpPr>
          <p:cNvPr id="3" name="Title 2"/>
          <p:cNvSpPr>
            <a:spLocks noGrp="1"/>
          </p:cNvSpPr>
          <p:nvPr>
            <p:ph type="title"/>
          </p:nvPr>
        </p:nvSpPr>
        <p:spPr/>
        <p:txBody>
          <a:bodyPr/>
          <a:lstStyle/>
          <a:p>
            <a:r>
              <a:rPr lang="en-IN" sz="4200" dirty="0" smtClean="0"/>
              <a:t>Score on Connect Quotient </a:t>
            </a:r>
            <a:br>
              <a:rPr lang="en-IN" sz="4200" dirty="0" smtClean="0"/>
            </a:br>
            <a:r>
              <a:rPr lang="en-IN" sz="4200" dirty="0" smtClean="0"/>
              <a:t>with General Public</a:t>
            </a:r>
            <a:endParaRPr lang="en-IN" sz="4200" dirty="0"/>
          </a:p>
        </p:txBody>
      </p:sp>
    </p:spTree>
    <p:extLst>
      <p:ext uri="{BB962C8B-B14F-4D97-AF65-F5344CB8AC3E}">
        <p14:creationId xmlns:p14="http://schemas.microsoft.com/office/powerpoint/2010/main" val="4190691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799" y="2248347"/>
            <a:ext cx="8139953" cy="3877815"/>
          </a:xfrm>
        </p:spPr>
        <p:txBody>
          <a:bodyPr>
            <a:normAutofit fontScale="85000" lnSpcReduction="10000"/>
          </a:bodyPr>
          <a:lstStyle/>
          <a:p>
            <a:pPr marL="0" indent="0" algn="just">
              <a:buNone/>
            </a:pPr>
            <a:r>
              <a:rPr lang="en-IN" dirty="0" smtClean="0"/>
              <a:t>..</a:t>
            </a:r>
            <a:r>
              <a:rPr lang="en-US" dirty="0"/>
              <a:t> This also helped </a:t>
            </a:r>
            <a:r>
              <a:rPr lang="en-US" dirty="0" err="1"/>
              <a:t>Mr</a:t>
            </a:r>
            <a:r>
              <a:rPr lang="en-US" dirty="0"/>
              <a:t> </a:t>
            </a:r>
            <a:r>
              <a:rPr lang="en-US" dirty="0" err="1"/>
              <a:t>Khattar</a:t>
            </a:r>
            <a:r>
              <a:rPr lang="en-US" dirty="0"/>
              <a:t> to improve his Connect Quotient with General Public.  He is also now the most prominent face among his party’s main target segment in Haryana (Non-</a:t>
            </a:r>
            <a:r>
              <a:rPr lang="en-US" dirty="0" err="1"/>
              <a:t>Jat</a:t>
            </a:r>
            <a:r>
              <a:rPr lang="en-US" dirty="0"/>
              <a:t> </a:t>
            </a:r>
            <a:r>
              <a:rPr lang="en-US" dirty="0" smtClean="0"/>
              <a:t>Voters). </a:t>
            </a:r>
            <a:r>
              <a:rPr lang="en-IN" dirty="0" smtClean="0"/>
              <a:t>Whole </a:t>
            </a:r>
            <a:r>
              <a:rPr lang="en-IN" dirty="0" smtClean="0"/>
              <a:t>World is currently fighting with Corona Pandemic, and Haryana is no different. This is a perfect opportunity for Mr</a:t>
            </a:r>
            <a:r>
              <a:rPr lang="en-IN" dirty="0"/>
              <a:t> </a:t>
            </a:r>
            <a:r>
              <a:rPr lang="en-IN" dirty="0" err="1" smtClean="0"/>
              <a:t>Khatar</a:t>
            </a:r>
            <a:r>
              <a:rPr lang="en-IN" dirty="0" smtClean="0"/>
              <a:t> to cement his position as great Mass Leader of Haryana. Mr </a:t>
            </a:r>
            <a:r>
              <a:rPr lang="en-IN" dirty="0" err="1" smtClean="0"/>
              <a:t>Khattar’s</a:t>
            </a:r>
            <a:r>
              <a:rPr lang="en-IN" dirty="0" smtClean="0"/>
              <a:t> performance on current pandemic will start having an impact on this Marketing Quotient probably three months from now. It can go either way depending upon how Mr </a:t>
            </a:r>
            <a:r>
              <a:rPr lang="en-IN" dirty="0" err="1" smtClean="0"/>
              <a:t>Khattar’s</a:t>
            </a:r>
            <a:r>
              <a:rPr lang="en-IN" dirty="0" smtClean="0"/>
              <a:t> response to Corona Pandemic is perceived by General Public.</a:t>
            </a:r>
          </a:p>
          <a:p>
            <a:pPr marL="0" indent="0" algn="just">
              <a:buNone/>
            </a:pPr>
            <a:r>
              <a:rPr lang="en-IN" dirty="0" smtClean="0"/>
              <a:t>In current environment, based on previous Secondary Data, Mr </a:t>
            </a:r>
            <a:r>
              <a:rPr lang="en-IN" dirty="0" err="1" smtClean="0"/>
              <a:t>Khattar</a:t>
            </a:r>
            <a:r>
              <a:rPr lang="en-IN" dirty="0" smtClean="0"/>
              <a:t> gets </a:t>
            </a:r>
            <a:r>
              <a:rPr lang="en-IN" b="1" dirty="0" smtClean="0"/>
              <a:t>11.2 out of 15 </a:t>
            </a:r>
            <a:r>
              <a:rPr lang="en-IN" dirty="0" smtClean="0"/>
              <a:t>on this parameter, and this goes towards Assets side of his Marketing Balance Sheet. </a:t>
            </a:r>
            <a:endParaRPr lang="en-IN" dirty="0"/>
          </a:p>
        </p:txBody>
      </p:sp>
      <p:sp>
        <p:nvSpPr>
          <p:cNvPr id="3" name="Title 2"/>
          <p:cNvSpPr>
            <a:spLocks noGrp="1"/>
          </p:cNvSpPr>
          <p:nvPr>
            <p:ph type="title"/>
          </p:nvPr>
        </p:nvSpPr>
        <p:spPr/>
        <p:txBody>
          <a:bodyPr/>
          <a:lstStyle/>
          <a:p>
            <a:r>
              <a:rPr lang="en-IN" dirty="0" smtClean="0"/>
              <a:t>…Continued</a:t>
            </a:r>
            <a:endParaRPr lang="en-IN" dirty="0"/>
          </a:p>
        </p:txBody>
      </p:sp>
    </p:spTree>
    <p:extLst>
      <p:ext uri="{BB962C8B-B14F-4D97-AF65-F5344CB8AC3E}">
        <p14:creationId xmlns:p14="http://schemas.microsoft.com/office/powerpoint/2010/main" val="3953578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610600" cy="4572000"/>
          </a:xfrm>
        </p:spPr>
        <p:txBody>
          <a:bodyPr>
            <a:normAutofit fontScale="85000" lnSpcReduction="10000"/>
          </a:bodyPr>
          <a:lstStyle/>
          <a:p>
            <a:pPr marL="0" indent="0" algn="just">
              <a:buNone/>
            </a:pPr>
            <a:r>
              <a:rPr lang="en-IN" dirty="0" smtClean="0"/>
              <a:t>Supporters in Common parlance are called “Party </a:t>
            </a:r>
            <a:r>
              <a:rPr lang="en-IN" dirty="0" err="1" smtClean="0"/>
              <a:t>Karyakartas</a:t>
            </a:r>
            <a:r>
              <a:rPr lang="en-IN" dirty="0" smtClean="0"/>
              <a:t>”. Our definition of supporters includes those enjoying </a:t>
            </a:r>
            <a:r>
              <a:rPr lang="en-IN" dirty="0" smtClean="0"/>
              <a:t>Party Positions on local levels, and </a:t>
            </a:r>
            <a:r>
              <a:rPr lang="en-IN" dirty="0" smtClean="0"/>
              <a:t>also those</a:t>
            </a:r>
            <a:r>
              <a:rPr lang="en-IN" dirty="0" smtClean="0"/>
              <a:t> </a:t>
            </a:r>
            <a:r>
              <a:rPr lang="en-IN" dirty="0" smtClean="0"/>
              <a:t>who are </a:t>
            </a:r>
            <a:r>
              <a:rPr lang="en-IN" dirty="0" smtClean="0"/>
              <a:t>common Party workers </a:t>
            </a:r>
            <a:r>
              <a:rPr lang="en-IN" dirty="0" smtClean="0"/>
              <a:t>at booth levels. Connect Quotient with supporters measures the extent and not volume of connect. </a:t>
            </a:r>
            <a:r>
              <a:rPr lang="en-US" dirty="0"/>
              <a:t>If a Politician scores high on this quotient, he has the Potential to increase the quantum of Supporters in his </a:t>
            </a:r>
            <a:r>
              <a:rPr lang="en-US" dirty="0" err="1" smtClean="0"/>
              <a:t>favour</a:t>
            </a:r>
            <a:r>
              <a:rPr lang="en-US" dirty="0" smtClean="0"/>
              <a:t>. </a:t>
            </a:r>
          </a:p>
          <a:p>
            <a:pPr marL="0" indent="0" algn="just">
              <a:buNone/>
            </a:pPr>
            <a:r>
              <a:rPr lang="en-US" dirty="0" smtClean="0"/>
              <a:t>Several factors were considered while evaluating </a:t>
            </a:r>
            <a:r>
              <a:rPr lang="en-US" dirty="0" err="1" smtClean="0"/>
              <a:t>Mr</a:t>
            </a:r>
            <a:r>
              <a:rPr lang="en-US" dirty="0" smtClean="0"/>
              <a:t> </a:t>
            </a:r>
            <a:r>
              <a:rPr lang="en-US" dirty="0" err="1" smtClean="0"/>
              <a:t>Khattar</a:t>
            </a:r>
            <a:r>
              <a:rPr lang="en-US" dirty="0" smtClean="0"/>
              <a:t> on this parameter. First one was Mr. </a:t>
            </a:r>
            <a:r>
              <a:rPr lang="en-US" dirty="0" err="1" smtClean="0"/>
              <a:t>Khattar’s</a:t>
            </a:r>
            <a:r>
              <a:rPr lang="en-US" dirty="0" smtClean="0"/>
              <a:t> role in Haryana BJP before 2014 State Assembly Elections. Apart from various organizational positions in RSS and BJP, he was made the Chairman of BJP’s Campaign committee for Haryana for </a:t>
            </a:r>
            <a:r>
              <a:rPr lang="en-US" dirty="0" err="1" smtClean="0"/>
              <a:t>Lok</a:t>
            </a:r>
            <a:r>
              <a:rPr lang="en-US" dirty="0"/>
              <a:t> </a:t>
            </a:r>
            <a:r>
              <a:rPr lang="en-US" dirty="0" err="1" smtClean="0"/>
              <a:t>Sabha</a:t>
            </a:r>
            <a:r>
              <a:rPr lang="en-US" dirty="0" smtClean="0"/>
              <a:t> Elections. BJP won 7 out of 10 </a:t>
            </a:r>
            <a:r>
              <a:rPr lang="en-US" dirty="0" err="1" smtClean="0"/>
              <a:t>Lok</a:t>
            </a:r>
            <a:r>
              <a:rPr lang="en-US" dirty="0" smtClean="0"/>
              <a:t> </a:t>
            </a:r>
            <a:r>
              <a:rPr lang="en-US" dirty="0" err="1" smtClean="0"/>
              <a:t>Sabha</a:t>
            </a:r>
            <a:r>
              <a:rPr lang="en-US" dirty="0" smtClean="0"/>
              <a:t> Seats, and the significance for Connect Quotient is that it couldn’t have been done without a reasonable Connect Quotient with Supporters. Another factor considered was the signature campaign launched by some local party workers ..</a:t>
            </a:r>
            <a:r>
              <a:rPr lang="en-US" dirty="0" err="1" smtClean="0"/>
              <a:t>Contd</a:t>
            </a:r>
            <a:r>
              <a:rPr lang="en-US" dirty="0" smtClean="0"/>
              <a:t> </a:t>
            </a:r>
            <a:endParaRPr lang="en-IN" dirty="0"/>
          </a:p>
        </p:txBody>
      </p:sp>
      <p:sp>
        <p:nvSpPr>
          <p:cNvPr id="3" name="Title 2"/>
          <p:cNvSpPr>
            <a:spLocks noGrp="1"/>
          </p:cNvSpPr>
          <p:nvPr>
            <p:ph type="title"/>
          </p:nvPr>
        </p:nvSpPr>
        <p:spPr/>
        <p:txBody>
          <a:bodyPr/>
          <a:lstStyle/>
          <a:p>
            <a:r>
              <a:rPr lang="en-IN" sz="4200" dirty="0" smtClean="0"/>
              <a:t>Score on Connect Quotient </a:t>
            </a:r>
            <a:br>
              <a:rPr lang="en-IN" sz="4200" dirty="0" smtClean="0"/>
            </a:br>
            <a:r>
              <a:rPr lang="en-IN" sz="4200" dirty="0" smtClean="0"/>
              <a:t>with Supporters</a:t>
            </a:r>
            <a:endParaRPr lang="en-IN" sz="4200" dirty="0"/>
          </a:p>
        </p:txBody>
      </p:sp>
    </p:spTree>
    <p:extLst>
      <p:ext uri="{BB962C8B-B14F-4D97-AF65-F5344CB8AC3E}">
        <p14:creationId xmlns:p14="http://schemas.microsoft.com/office/powerpoint/2010/main" val="41490875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764</TotalTime>
  <Words>4228</Words>
  <Application>Microsoft Office PowerPoint</Application>
  <PresentationFormat>On-screen Show (4:3)</PresentationFormat>
  <Paragraphs>108</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Hardcover</vt:lpstr>
      <vt:lpstr>Haryana CM M.L Khattar’s  Marketing Balance Sheet (Haryana State Politics) Mini Version, Based on Kujnish Vashisht’s Marketing Balance Sheet Model</vt:lpstr>
      <vt:lpstr>Introduction</vt:lpstr>
      <vt:lpstr>Product Defined in Marketing Terms</vt:lpstr>
      <vt:lpstr>Marketing Parameters for  Evaluating Haryana C.M Khattar</vt:lpstr>
      <vt:lpstr>Weightage of  Marketing Parameters</vt:lpstr>
      <vt:lpstr>Basis of awarding Scores</vt:lpstr>
      <vt:lpstr>Score on Connect Quotient  with General Public</vt:lpstr>
      <vt:lpstr>…Continued</vt:lpstr>
      <vt:lpstr>Score on Connect Quotient  with Supporters</vt:lpstr>
      <vt:lpstr>…Continued</vt:lpstr>
      <vt:lpstr>Politician’s Position  in the Party</vt:lpstr>
      <vt:lpstr>…Continued</vt:lpstr>
      <vt:lpstr>…Continued</vt:lpstr>
      <vt:lpstr>Score on Politician’s Party Position</vt:lpstr>
      <vt:lpstr>Score on Politician’s  Brand Equity</vt:lpstr>
      <vt:lpstr>…Continued</vt:lpstr>
      <vt:lpstr>…Continued</vt:lpstr>
      <vt:lpstr>…Continued</vt:lpstr>
      <vt:lpstr>Score on  Differentiation Quotient</vt:lpstr>
      <vt:lpstr>…Continued</vt:lpstr>
      <vt:lpstr>…Continued</vt:lpstr>
      <vt:lpstr>..Continued</vt:lpstr>
      <vt:lpstr>…Continued</vt:lpstr>
      <vt:lpstr>Overall Score of Mr Khattar’s Marketing Balance Sheet</vt:lpstr>
      <vt:lpstr>Summary of Findings and Conclusions</vt:lpstr>
      <vt:lpstr>…Continued</vt:lpstr>
      <vt:lpstr>Future Assignments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Haryana CM M.L Khattar’s  Marketing Balance Sheet (Haryana State Politics) Mini Version, Based on Kujnish Vashisht’s Marketing Balance Sheet Model</dc:title>
  <dc:creator>KV</dc:creator>
  <cp:lastModifiedBy>Windows User</cp:lastModifiedBy>
  <cp:revision>158</cp:revision>
  <dcterms:created xsi:type="dcterms:W3CDTF">2006-08-16T00:00:00Z</dcterms:created>
  <dcterms:modified xsi:type="dcterms:W3CDTF">2020-04-14T07:54:27Z</dcterms:modified>
</cp:coreProperties>
</file>